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621" r:id="rId1"/>
  </p:sldMasterIdLst>
  <p:notesMasterIdLst>
    <p:notesMasterId r:id="rId20"/>
  </p:notesMasterIdLst>
  <p:handoutMasterIdLst>
    <p:handoutMasterId r:id="rId21"/>
  </p:handoutMasterIdLst>
  <p:sldIdLst>
    <p:sldId id="852" r:id="rId2"/>
    <p:sldId id="1202" r:id="rId3"/>
    <p:sldId id="1188" r:id="rId4"/>
    <p:sldId id="1189" r:id="rId5"/>
    <p:sldId id="1203" r:id="rId6"/>
    <p:sldId id="1175" r:id="rId7"/>
    <p:sldId id="1194" r:id="rId8"/>
    <p:sldId id="1198" r:id="rId9"/>
    <p:sldId id="1206" r:id="rId10"/>
    <p:sldId id="1204" r:id="rId11"/>
    <p:sldId id="1193" r:id="rId12"/>
    <p:sldId id="1195" r:id="rId13"/>
    <p:sldId id="1196" r:id="rId14"/>
    <p:sldId id="1199" r:id="rId15"/>
    <p:sldId id="1201" r:id="rId16"/>
    <p:sldId id="1200" r:id="rId17"/>
    <p:sldId id="1205" r:id="rId18"/>
    <p:sldId id="1056" r:id="rId1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blo Andres Jimenez Chavez" initials="PAJ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67AB"/>
    <a:srgbClr val="EF4144"/>
    <a:srgbClr val="5185BD"/>
    <a:srgbClr val="4F81BD"/>
    <a:srgbClr val="4453A0"/>
    <a:srgbClr val="8064A2"/>
    <a:srgbClr val="9BBB59"/>
    <a:srgbClr val="5767B4"/>
    <a:srgbClr val="685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2" autoAdjust="0"/>
    <p:restoredTop sz="93761" autoAdjust="0"/>
  </p:normalViewPr>
  <p:slideViewPr>
    <p:cSldViewPr snapToObjects="1">
      <p:cViewPr varScale="1">
        <p:scale>
          <a:sx n="74" d="100"/>
          <a:sy n="74" d="100"/>
        </p:scale>
        <p:origin x="1008" y="54"/>
      </p:cViewPr>
      <p:guideLst>
        <p:guide orient="horz" pos="-4"/>
        <p:guide pos="3"/>
      </p:guideLst>
    </p:cSldViewPr>
  </p:slideViewPr>
  <p:outlineViewPr>
    <p:cViewPr>
      <p:scale>
        <a:sx n="33" d="100"/>
        <a:sy n="33" d="100"/>
      </p:scale>
      <p:origin x="0" y="3660"/>
    </p:cViewPr>
  </p:outlineViewPr>
  <p:notesTextViewPr>
    <p:cViewPr>
      <p:scale>
        <a:sx n="3" d="2"/>
        <a:sy n="3" d="2"/>
      </p:scale>
      <p:origin x="0" y="0"/>
    </p:cViewPr>
  </p:notesTextViewPr>
  <p:sorterViewPr>
    <p:cViewPr varScale="1">
      <p:scale>
        <a:sx n="1" d="1"/>
        <a:sy n="1" d="1"/>
      </p:scale>
      <p:origin x="0" y="5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67A19-1696-46EB-A91A-993E90B3DE24}" type="doc">
      <dgm:prSet loTypeId="urn:microsoft.com/office/officeart/2005/8/layout/hierarchy4" loCatId="list" qsTypeId="urn:microsoft.com/office/officeart/2005/8/quickstyle/simple1#1" qsCatId="simple" csTypeId="urn:microsoft.com/office/officeart/2005/8/colors/colorful1#3" csCatId="colorful" phldr="1"/>
      <dgm:spPr/>
      <dgm:t>
        <a:bodyPr/>
        <a:lstStyle/>
        <a:p>
          <a:endParaRPr lang="es-CL"/>
        </a:p>
      </dgm:t>
    </dgm:pt>
    <dgm:pt modelId="{7493A4E0-E930-4891-A51F-7225F2CED610}">
      <dgm:prSet phldrT="[Texto]" custT="1"/>
      <dgm:spPr/>
      <dgm:t>
        <a:bodyPr/>
        <a:lstStyle/>
        <a:p>
          <a:r>
            <a:rPr lang="es-ES_tradnl" sz="1600" dirty="0"/>
            <a:t>DOTACION</a:t>
          </a:r>
          <a:endParaRPr lang="es-CL" sz="1600" dirty="0"/>
        </a:p>
      </dgm:t>
    </dgm:pt>
    <dgm:pt modelId="{6EB8AE5D-A7DC-4100-9183-4974A5EC443A}" type="parTrans" cxnId="{6B927641-0007-4495-8194-6FE1DD322386}">
      <dgm:prSet/>
      <dgm:spPr/>
      <dgm:t>
        <a:bodyPr/>
        <a:lstStyle/>
        <a:p>
          <a:endParaRPr lang="es-CL"/>
        </a:p>
      </dgm:t>
    </dgm:pt>
    <dgm:pt modelId="{18CB9FD2-304A-4446-8852-2CCFF851C8CB}" type="sibTrans" cxnId="{6B927641-0007-4495-8194-6FE1DD322386}">
      <dgm:prSet/>
      <dgm:spPr/>
      <dgm:t>
        <a:bodyPr/>
        <a:lstStyle/>
        <a:p>
          <a:endParaRPr lang="es-CL"/>
        </a:p>
      </dgm:t>
    </dgm:pt>
    <dgm:pt modelId="{D823B1AB-66FA-4C2F-B655-8E7CD0A45A02}">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_tradnl" sz="1400" dirty="0"/>
            <a:t>CONTRATA</a:t>
          </a:r>
          <a:endParaRPr lang="es-CL" sz="1400" dirty="0"/>
        </a:p>
      </dgm:t>
    </dgm:pt>
    <dgm:pt modelId="{1700307B-D06B-4CD7-8422-95B156DF2B20}" type="parTrans" cxnId="{C934CE0B-4B2F-48C6-9750-20D61D459CFB}">
      <dgm:prSet/>
      <dgm:spPr/>
      <dgm:t>
        <a:bodyPr/>
        <a:lstStyle/>
        <a:p>
          <a:endParaRPr lang="es-CL"/>
        </a:p>
      </dgm:t>
    </dgm:pt>
    <dgm:pt modelId="{5A6E1DB7-ECD4-43E5-9A5B-66665175717C}" type="sibTrans" cxnId="{C934CE0B-4B2F-48C6-9750-20D61D459CFB}">
      <dgm:prSet/>
      <dgm:spPr/>
      <dgm:t>
        <a:bodyPr/>
        <a:lstStyle/>
        <a:p>
          <a:endParaRPr lang="es-CL"/>
        </a:p>
      </dgm:t>
    </dgm:pt>
    <dgm:pt modelId="{FA882414-12C1-414E-B93E-B9A65C7749A0}">
      <dgm:prSet phldrT="[Texto]"/>
      <dgm:spPr/>
      <dgm:t>
        <a:bodyPr/>
        <a:lstStyle/>
        <a:p>
          <a:r>
            <a:rPr lang="es-ES_tradnl" dirty="0"/>
            <a:t>CONTINUIDAD</a:t>
          </a:r>
          <a:endParaRPr lang="es-CL" dirty="0"/>
        </a:p>
      </dgm:t>
    </dgm:pt>
    <dgm:pt modelId="{A9C1FDE9-64B9-4ED7-8AAF-08093086B3B3}" type="parTrans" cxnId="{FAA31B5D-218F-4CFE-81C8-E765ADDF0AEF}">
      <dgm:prSet/>
      <dgm:spPr/>
      <dgm:t>
        <a:bodyPr/>
        <a:lstStyle/>
        <a:p>
          <a:endParaRPr lang="es-CL"/>
        </a:p>
      </dgm:t>
    </dgm:pt>
    <dgm:pt modelId="{74A0F78A-6B9E-476A-9AD1-43FAD8208704}" type="sibTrans" cxnId="{FAA31B5D-218F-4CFE-81C8-E765ADDF0AEF}">
      <dgm:prSet/>
      <dgm:spPr/>
      <dgm:t>
        <a:bodyPr/>
        <a:lstStyle/>
        <a:p>
          <a:endParaRPr lang="es-CL"/>
        </a:p>
      </dgm:t>
    </dgm:pt>
    <dgm:pt modelId="{358B0975-9C84-4442-83F9-3F613D6D6DC5}">
      <dgm:prSet phldrT="[Texto]"/>
      <dgm:spPr/>
      <dgm:t>
        <a:bodyPr/>
        <a:lstStyle/>
        <a:p>
          <a:r>
            <a:rPr lang="es-ES_tradnl" dirty="0"/>
            <a:t>DECRETOS DE EXPANSIONES</a:t>
          </a:r>
          <a:endParaRPr lang="es-CL" dirty="0"/>
        </a:p>
      </dgm:t>
    </dgm:pt>
    <dgm:pt modelId="{F1B2CEB7-98F5-45D4-85CE-57687498086B}" type="parTrans" cxnId="{00952527-D6C4-451A-AF5F-B867D6CE9C3F}">
      <dgm:prSet/>
      <dgm:spPr/>
      <dgm:t>
        <a:bodyPr/>
        <a:lstStyle/>
        <a:p>
          <a:endParaRPr lang="es-CL"/>
        </a:p>
      </dgm:t>
    </dgm:pt>
    <dgm:pt modelId="{79505BDF-1353-4922-A3B2-3441B29DACAF}" type="sibTrans" cxnId="{00952527-D6C4-451A-AF5F-B867D6CE9C3F}">
      <dgm:prSet/>
      <dgm:spPr/>
      <dgm:t>
        <a:bodyPr/>
        <a:lstStyle/>
        <a:p>
          <a:endParaRPr lang="es-CL"/>
        </a:p>
      </dgm:t>
    </dgm:pt>
    <dgm:pt modelId="{6BF798D3-CA1C-4CF6-9E56-5F14E84AAD49}">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_tradnl" sz="1400" dirty="0"/>
            <a:t>PLANTA</a:t>
          </a:r>
          <a:endParaRPr lang="es-CL" sz="1400" dirty="0"/>
        </a:p>
      </dgm:t>
    </dgm:pt>
    <dgm:pt modelId="{55182BF1-7AA7-49A8-991F-3FF7CEAE1FE4}" type="parTrans" cxnId="{90A96989-9EF0-4783-A901-3C3A5D711F1E}">
      <dgm:prSet/>
      <dgm:spPr/>
      <dgm:t>
        <a:bodyPr/>
        <a:lstStyle/>
        <a:p>
          <a:endParaRPr lang="es-ES"/>
        </a:p>
      </dgm:t>
    </dgm:pt>
    <dgm:pt modelId="{60F0C955-7F16-49AC-974F-31E4E20B8302}" type="sibTrans" cxnId="{90A96989-9EF0-4783-A901-3C3A5D711F1E}">
      <dgm:prSet/>
      <dgm:spPr/>
      <dgm:t>
        <a:bodyPr/>
        <a:lstStyle/>
        <a:p>
          <a:endParaRPr lang="es-ES"/>
        </a:p>
      </dgm:t>
    </dgm:pt>
    <dgm:pt modelId="{127284BE-82C2-41E5-A2C8-EF86FCDA0F6A}">
      <dgm:prSet phldrT="[Texto]"/>
      <dgm:spPr/>
      <dgm:t>
        <a:bodyPr/>
        <a:lstStyle/>
        <a:p>
          <a:r>
            <a:rPr lang="es-ES_tradnl" dirty="0"/>
            <a:t>DFL PLANTA</a:t>
          </a:r>
          <a:endParaRPr lang="es-CL" dirty="0"/>
        </a:p>
      </dgm:t>
    </dgm:pt>
    <dgm:pt modelId="{2992E314-D345-4468-A248-AA8810AEA566}" type="parTrans" cxnId="{B825B209-0A8F-4C63-8A19-D2FC9B1D18B9}">
      <dgm:prSet/>
      <dgm:spPr/>
      <dgm:t>
        <a:bodyPr/>
        <a:lstStyle/>
        <a:p>
          <a:endParaRPr lang="es-ES"/>
        </a:p>
      </dgm:t>
    </dgm:pt>
    <dgm:pt modelId="{53A09033-7123-4956-820D-4E5DC2939B2D}" type="sibTrans" cxnId="{B825B209-0A8F-4C63-8A19-D2FC9B1D18B9}">
      <dgm:prSet/>
      <dgm:spPr/>
      <dgm:t>
        <a:bodyPr/>
        <a:lstStyle/>
        <a:p>
          <a:endParaRPr lang="es-ES"/>
        </a:p>
      </dgm:t>
    </dgm:pt>
    <dgm:pt modelId="{5C21460F-019D-449A-913A-06446DF3F145}" type="pres">
      <dgm:prSet presAssocID="{9AC67A19-1696-46EB-A91A-993E90B3DE24}" presName="Name0" presStyleCnt="0">
        <dgm:presLayoutVars>
          <dgm:chPref val="1"/>
          <dgm:dir/>
          <dgm:animOne val="branch"/>
          <dgm:animLvl val="lvl"/>
          <dgm:resizeHandles/>
        </dgm:presLayoutVars>
      </dgm:prSet>
      <dgm:spPr/>
      <dgm:t>
        <a:bodyPr/>
        <a:lstStyle/>
        <a:p>
          <a:endParaRPr lang="es-CL"/>
        </a:p>
      </dgm:t>
    </dgm:pt>
    <dgm:pt modelId="{6DB84716-E4ED-492B-9D0F-8C989D5D1FFA}" type="pres">
      <dgm:prSet presAssocID="{7493A4E0-E930-4891-A51F-7225F2CED610}" presName="vertOne" presStyleCnt="0"/>
      <dgm:spPr/>
    </dgm:pt>
    <dgm:pt modelId="{9185FB62-07D6-43D4-A2A9-398232A1832A}" type="pres">
      <dgm:prSet presAssocID="{7493A4E0-E930-4891-A51F-7225F2CED610}" presName="txOne" presStyleLbl="node0" presStyleIdx="0" presStyleCnt="1" custAng="0" custLinFactNeighborX="-398" custLinFactNeighborY="66394">
        <dgm:presLayoutVars>
          <dgm:chPref val="3"/>
        </dgm:presLayoutVars>
      </dgm:prSet>
      <dgm:spPr/>
      <dgm:t>
        <a:bodyPr/>
        <a:lstStyle/>
        <a:p>
          <a:endParaRPr lang="es-CL"/>
        </a:p>
      </dgm:t>
    </dgm:pt>
    <dgm:pt modelId="{72B50BE8-7E6F-4825-956B-1BA9A507AC52}" type="pres">
      <dgm:prSet presAssocID="{7493A4E0-E930-4891-A51F-7225F2CED610}" presName="parTransOne" presStyleCnt="0"/>
      <dgm:spPr/>
    </dgm:pt>
    <dgm:pt modelId="{FD1388BA-5B1A-4FF6-B8F9-88EE46C327F3}" type="pres">
      <dgm:prSet presAssocID="{7493A4E0-E930-4891-A51F-7225F2CED610}" presName="horzOne" presStyleCnt="0"/>
      <dgm:spPr/>
    </dgm:pt>
    <dgm:pt modelId="{8B26188C-EF5D-4A4E-8352-F1F03D92BB3E}" type="pres">
      <dgm:prSet presAssocID="{6BF798D3-CA1C-4CF6-9E56-5F14E84AAD49}" presName="vertTwo" presStyleCnt="0"/>
      <dgm:spPr/>
    </dgm:pt>
    <dgm:pt modelId="{E450A72C-ABD8-4F49-AAF5-0225A93478D2}" type="pres">
      <dgm:prSet presAssocID="{6BF798D3-CA1C-4CF6-9E56-5F14E84AAD49}" presName="txTwo" presStyleLbl="node2" presStyleIdx="0" presStyleCnt="2" custLinFactNeighborX="-36" custLinFactNeighborY="9672">
        <dgm:presLayoutVars>
          <dgm:chPref val="3"/>
        </dgm:presLayoutVars>
      </dgm:prSet>
      <dgm:spPr/>
      <dgm:t>
        <a:bodyPr/>
        <a:lstStyle/>
        <a:p>
          <a:endParaRPr lang="es-CL"/>
        </a:p>
      </dgm:t>
    </dgm:pt>
    <dgm:pt modelId="{2B602AAC-45C9-4B46-9029-0922A8228BAB}" type="pres">
      <dgm:prSet presAssocID="{6BF798D3-CA1C-4CF6-9E56-5F14E84AAD49}" presName="parTransTwo" presStyleCnt="0"/>
      <dgm:spPr/>
    </dgm:pt>
    <dgm:pt modelId="{2B1CE5A9-885E-49E1-A171-5D319A1B1035}" type="pres">
      <dgm:prSet presAssocID="{6BF798D3-CA1C-4CF6-9E56-5F14E84AAD49}" presName="horzTwo" presStyleCnt="0"/>
      <dgm:spPr/>
    </dgm:pt>
    <dgm:pt modelId="{F565A8B1-C16B-4ADF-B1E0-740D466AA994}" type="pres">
      <dgm:prSet presAssocID="{127284BE-82C2-41E5-A2C8-EF86FCDA0F6A}" presName="vertThree" presStyleCnt="0"/>
      <dgm:spPr/>
    </dgm:pt>
    <dgm:pt modelId="{3464CFF8-BA2C-488D-8D69-1099B3456E5F}" type="pres">
      <dgm:prSet presAssocID="{127284BE-82C2-41E5-A2C8-EF86FCDA0F6A}" presName="txThree" presStyleLbl="node3" presStyleIdx="0" presStyleCnt="3">
        <dgm:presLayoutVars>
          <dgm:chPref val="3"/>
        </dgm:presLayoutVars>
      </dgm:prSet>
      <dgm:spPr/>
      <dgm:t>
        <a:bodyPr/>
        <a:lstStyle/>
        <a:p>
          <a:endParaRPr lang="es-CL"/>
        </a:p>
      </dgm:t>
    </dgm:pt>
    <dgm:pt modelId="{9ECA2E87-1FDE-4814-BCFF-1D3776E4AE09}" type="pres">
      <dgm:prSet presAssocID="{127284BE-82C2-41E5-A2C8-EF86FCDA0F6A}" presName="horzThree" presStyleCnt="0"/>
      <dgm:spPr/>
    </dgm:pt>
    <dgm:pt modelId="{AC827649-AB12-4F49-989A-4837E3B5BABD}" type="pres">
      <dgm:prSet presAssocID="{60F0C955-7F16-49AC-974F-31E4E20B8302}" presName="sibSpaceTwo" presStyleCnt="0"/>
      <dgm:spPr/>
    </dgm:pt>
    <dgm:pt modelId="{B774AAB5-8C93-4544-9B3B-AEE2DB8CFC63}" type="pres">
      <dgm:prSet presAssocID="{D823B1AB-66FA-4C2F-B655-8E7CD0A45A02}" presName="vertTwo" presStyleCnt="0"/>
      <dgm:spPr/>
    </dgm:pt>
    <dgm:pt modelId="{378268A5-6AC4-4DFA-8591-1F5DC729C614}" type="pres">
      <dgm:prSet presAssocID="{D823B1AB-66FA-4C2F-B655-8E7CD0A45A02}" presName="txTwo" presStyleLbl="node2" presStyleIdx="1" presStyleCnt="2" custLinFactNeighborX="18" custLinFactNeighborY="-18622">
        <dgm:presLayoutVars>
          <dgm:chPref val="3"/>
        </dgm:presLayoutVars>
      </dgm:prSet>
      <dgm:spPr/>
      <dgm:t>
        <a:bodyPr/>
        <a:lstStyle/>
        <a:p>
          <a:endParaRPr lang="es-CL"/>
        </a:p>
      </dgm:t>
    </dgm:pt>
    <dgm:pt modelId="{A4595CA1-AAAD-493E-B393-E952F97B735E}" type="pres">
      <dgm:prSet presAssocID="{D823B1AB-66FA-4C2F-B655-8E7CD0A45A02}" presName="parTransTwo" presStyleCnt="0"/>
      <dgm:spPr/>
    </dgm:pt>
    <dgm:pt modelId="{7D36AEF6-1D20-4006-B237-C59A53B204BA}" type="pres">
      <dgm:prSet presAssocID="{D823B1AB-66FA-4C2F-B655-8E7CD0A45A02}" presName="horzTwo" presStyleCnt="0"/>
      <dgm:spPr/>
    </dgm:pt>
    <dgm:pt modelId="{A97C3414-D962-42F5-B62D-D2B991E9C32C}" type="pres">
      <dgm:prSet presAssocID="{FA882414-12C1-414E-B93E-B9A65C7749A0}" presName="vertThree" presStyleCnt="0"/>
      <dgm:spPr/>
    </dgm:pt>
    <dgm:pt modelId="{06253E57-1828-4C47-9968-5BA8ABA5F1B4}" type="pres">
      <dgm:prSet presAssocID="{FA882414-12C1-414E-B93E-B9A65C7749A0}" presName="txThree" presStyleLbl="node3" presStyleIdx="1" presStyleCnt="3">
        <dgm:presLayoutVars>
          <dgm:chPref val="3"/>
        </dgm:presLayoutVars>
      </dgm:prSet>
      <dgm:spPr/>
      <dgm:t>
        <a:bodyPr/>
        <a:lstStyle/>
        <a:p>
          <a:endParaRPr lang="es-CL"/>
        </a:p>
      </dgm:t>
    </dgm:pt>
    <dgm:pt modelId="{33761B15-1CB2-461D-B1C5-24B1755F6EC9}" type="pres">
      <dgm:prSet presAssocID="{FA882414-12C1-414E-B93E-B9A65C7749A0}" presName="horzThree" presStyleCnt="0"/>
      <dgm:spPr/>
    </dgm:pt>
    <dgm:pt modelId="{0FCD5E0F-7E6E-404F-82C9-3E39160226BF}" type="pres">
      <dgm:prSet presAssocID="{74A0F78A-6B9E-476A-9AD1-43FAD8208704}" presName="sibSpaceThree" presStyleCnt="0"/>
      <dgm:spPr/>
    </dgm:pt>
    <dgm:pt modelId="{964953FF-9588-4098-AF01-C444D2A15D13}" type="pres">
      <dgm:prSet presAssocID="{358B0975-9C84-4442-83F9-3F613D6D6DC5}" presName="vertThree" presStyleCnt="0"/>
      <dgm:spPr/>
    </dgm:pt>
    <dgm:pt modelId="{B81B699E-F9FF-46A7-9CB6-A181BD5C584A}" type="pres">
      <dgm:prSet presAssocID="{358B0975-9C84-4442-83F9-3F613D6D6DC5}" presName="txThree" presStyleLbl="node3" presStyleIdx="2" presStyleCnt="3">
        <dgm:presLayoutVars>
          <dgm:chPref val="3"/>
        </dgm:presLayoutVars>
      </dgm:prSet>
      <dgm:spPr/>
      <dgm:t>
        <a:bodyPr/>
        <a:lstStyle/>
        <a:p>
          <a:endParaRPr lang="es-CL"/>
        </a:p>
      </dgm:t>
    </dgm:pt>
    <dgm:pt modelId="{342C1DDA-5AC1-4BE2-B20C-9B6B912CA026}" type="pres">
      <dgm:prSet presAssocID="{358B0975-9C84-4442-83F9-3F613D6D6DC5}" presName="horzThree" presStyleCnt="0"/>
      <dgm:spPr/>
    </dgm:pt>
  </dgm:ptLst>
  <dgm:cxnLst>
    <dgm:cxn modelId="{C934CE0B-4B2F-48C6-9750-20D61D459CFB}" srcId="{7493A4E0-E930-4891-A51F-7225F2CED610}" destId="{D823B1AB-66FA-4C2F-B655-8E7CD0A45A02}" srcOrd="1" destOrd="0" parTransId="{1700307B-D06B-4CD7-8422-95B156DF2B20}" sibTransId="{5A6E1DB7-ECD4-43E5-9A5B-66665175717C}"/>
    <dgm:cxn modelId="{B5AC1D8D-C1B1-4F33-BBD6-9BAA8B466479}" type="presOf" srcId="{FA882414-12C1-414E-B93E-B9A65C7749A0}" destId="{06253E57-1828-4C47-9968-5BA8ABA5F1B4}" srcOrd="0" destOrd="0" presId="urn:microsoft.com/office/officeart/2005/8/layout/hierarchy4"/>
    <dgm:cxn modelId="{8E371137-04F5-44C6-9F40-2B975DEEF2BD}" type="presOf" srcId="{6BF798D3-CA1C-4CF6-9E56-5F14E84AAD49}" destId="{E450A72C-ABD8-4F49-AAF5-0225A93478D2}" srcOrd="0" destOrd="0" presId="urn:microsoft.com/office/officeart/2005/8/layout/hierarchy4"/>
    <dgm:cxn modelId="{00952527-D6C4-451A-AF5F-B867D6CE9C3F}" srcId="{D823B1AB-66FA-4C2F-B655-8E7CD0A45A02}" destId="{358B0975-9C84-4442-83F9-3F613D6D6DC5}" srcOrd="1" destOrd="0" parTransId="{F1B2CEB7-98F5-45D4-85CE-57687498086B}" sibTransId="{79505BDF-1353-4922-A3B2-3441B29DACAF}"/>
    <dgm:cxn modelId="{942C67A8-6BC2-4B4F-9DD4-9E9BF986A05E}" type="presOf" srcId="{127284BE-82C2-41E5-A2C8-EF86FCDA0F6A}" destId="{3464CFF8-BA2C-488D-8D69-1099B3456E5F}" srcOrd="0" destOrd="0" presId="urn:microsoft.com/office/officeart/2005/8/layout/hierarchy4"/>
    <dgm:cxn modelId="{EE09C8A3-C608-499E-8249-77FE07EA74D7}" type="presOf" srcId="{358B0975-9C84-4442-83F9-3F613D6D6DC5}" destId="{B81B699E-F9FF-46A7-9CB6-A181BD5C584A}" srcOrd="0" destOrd="0" presId="urn:microsoft.com/office/officeart/2005/8/layout/hierarchy4"/>
    <dgm:cxn modelId="{E2E4ADC7-C3A4-4E35-B201-237C630F787E}" type="presOf" srcId="{D823B1AB-66FA-4C2F-B655-8E7CD0A45A02}" destId="{378268A5-6AC4-4DFA-8591-1F5DC729C614}" srcOrd="0" destOrd="0" presId="urn:microsoft.com/office/officeart/2005/8/layout/hierarchy4"/>
    <dgm:cxn modelId="{90A96989-9EF0-4783-A901-3C3A5D711F1E}" srcId="{7493A4E0-E930-4891-A51F-7225F2CED610}" destId="{6BF798D3-CA1C-4CF6-9E56-5F14E84AAD49}" srcOrd="0" destOrd="0" parTransId="{55182BF1-7AA7-49A8-991F-3FF7CEAE1FE4}" sibTransId="{60F0C955-7F16-49AC-974F-31E4E20B8302}"/>
    <dgm:cxn modelId="{88243640-ABE7-47CB-B28E-41197AE8EE7F}" type="presOf" srcId="{7493A4E0-E930-4891-A51F-7225F2CED610}" destId="{9185FB62-07D6-43D4-A2A9-398232A1832A}" srcOrd="0" destOrd="0" presId="urn:microsoft.com/office/officeart/2005/8/layout/hierarchy4"/>
    <dgm:cxn modelId="{6B927641-0007-4495-8194-6FE1DD322386}" srcId="{9AC67A19-1696-46EB-A91A-993E90B3DE24}" destId="{7493A4E0-E930-4891-A51F-7225F2CED610}" srcOrd="0" destOrd="0" parTransId="{6EB8AE5D-A7DC-4100-9183-4974A5EC443A}" sibTransId="{18CB9FD2-304A-4446-8852-2CCFF851C8CB}"/>
    <dgm:cxn modelId="{FAA31B5D-218F-4CFE-81C8-E765ADDF0AEF}" srcId="{D823B1AB-66FA-4C2F-B655-8E7CD0A45A02}" destId="{FA882414-12C1-414E-B93E-B9A65C7749A0}" srcOrd="0" destOrd="0" parTransId="{A9C1FDE9-64B9-4ED7-8AAF-08093086B3B3}" sibTransId="{74A0F78A-6B9E-476A-9AD1-43FAD8208704}"/>
    <dgm:cxn modelId="{B825B209-0A8F-4C63-8A19-D2FC9B1D18B9}" srcId="{6BF798D3-CA1C-4CF6-9E56-5F14E84AAD49}" destId="{127284BE-82C2-41E5-A2C8-EF86FCDA0F6A}" srcOrd="0" destOrd="0" parTransId="{2992E314-D345-4468-A248-AA8810AEA566}" sibTransId="{53A09033-7123-4956-820D-4E5DC2939B2D}"/>
    <dgm:cxn modelId="{283897CD-C158-42E1-9AC1-AB7022ADAEAF}" type="presOf" srcId="{9AC67A19-1696-46EB-A91A-993E90B3DE24}" destId="{5C21460F-019D-449A-913A-06446DF3F145}" srcOrd="0" destOrd="0" presId="urn:microsoft.com/office/officeart/2005/8/layout/hierarchy4"/>
    <dgm:cxn modelId="{B98AD80F-4D20-43FA-8F78-18797F962650}" type="presParOf" srcId="{5C21460F-019D-449A-913A-06446DF3F145}" destId="{6DB84716-E4ED-492B-9D0F-8C989D5D1FFA}" srcOrd="0" destOrd="0" presId="urn:microsoft.com/office/officeart/2005/8/layout/hierarchy4"/>
    <dgm:cxn modelId="{1CDAA82B-254D-4E88-A92A-29DD3D3D60B9}" type="presParOf" srcId="{6DB84716-E4ED-492B-9D0F-8C989D5D1FFA}" destId="{9185FB62-07D6-43D4-A2A9-398232A1832A}" srcOrd="0" destOrd="0" presId="urn:microsoft.com/office/officeart/2005/8/layout/hierarchy4"/>
    <dgm:cxn modelId="{60C1C0A0-ED65-4470-B300-AF1FE144473E}" type="presParOf" srcId="{6DB84716-E4ED-492B-9D0F-8C989D5D1FFA}" destId="{72B50BE8-7E6F-4825-956B-1BA9A507AC52}" srcOrd="1" destOrd="0" presId="urn:microsoft.com/office/officeart/2005/8/layout/hierarchy4"/>
    <dgm:cxn modelId="{AC6D27D0-9FDA-4629-A272-642A7A817534}" type="presParOf" srcId="{6DB84716-E4ED-492B-9D0F-8C989D5D1FFA}" destId="{FD1388BA-5B1A-4FF6-B8F9-88EE46C327F3}" srcOrd="2" destOrd="0" presId="urn:microsoft.com/office/officeart/2005/8/layout/hierarchy4"/>
    <dgm:cxn modelId="{7C97059C-464A-4DF4-AD0B-1C3898F466C6}" type="presParOf" srcId="{FD1388BA-5B1A-4FF6-B8F9-88EE46C327F3}" destId="{8B26188C-EF5D-4A4E-8352-F1F03D92BB3E}" srcOrd="0" destOrd="0" presId="urn:microsoft.com/office/officeart/2005/8/layout/hierarchy4"/>
    <dgm:cxn modelId="{C8507558-B793-4942-AF68-C6CC74C66DA9}" type="presParOf" srcId="{8B26188C-EF5D-4A4E-8352-F1F03D92BB3E}" destId="{E450A72C-ABD8-4F49-AAF5-0225A93478D2}" srcOrd="0" destOrd="0" presId="urn:microsoft.com/office/officeart/2005/8/layout/hierarchy4"/>
    <dgm:cxn modelId="{874EA279-7A3A-435E-872B-A3905712862B}" type="presParOf" srcId="{8B26188C-EF5D-4A4E-8352-F1F03D92BB3E}" destId="{2B602AAC-45C9-4B46-9029-0922A8228BAB}" srcOrd="1" destOrd="0" presId="urn:microsoft.com/office/officeart/2005/8/layout/hierarchy4"/>
    <dgm:cxn modelId="{7B76335B-298E-4B3E-A49F-235C19A83C63}" type="presParOf" srcId="{8B26188C-EF5D-4A4E-8352-F1F03D92BB3E}" destId="{2B1CE5A9-885E-49E1-A171-5D319A1B1035}" srcOrd="2" destOrd="0" presId="urn:microsoft.com/office/officeart/2005/8/layout/hierarchy4"/>
    <dgm:cxn modelId="{B7DC8115-3645-4FFB-A0CB-B3F138E0F3B3}" type="presParOf" srcId="{2B1CE5A9-885E-49E1-A171-5D319A1B1035}" destId="{F565A8B1-C16B-4ADF-B1E0-740D466AA994}" srcOrd="0" destOrd="0" presId="urn:microsoft.com/office/officeart/2005/8/layout/hierarchy4"/>
    <dgm:cxn modelId="{7D2267C7-395D-4948-B912-170FC892AD2F}" type="presParOf" srcId="{F565A8B1-C16B-4ADF-B1E0-740D466AA994}" destId="{3464CFF8-BA2C-488D-8D69-1099B3456E5F}" srcOrd="0" destOrd="0" presId="urn:microsoft.com/office/officeart/2005/8/layout/hierarchy4"/>
    <dgm:cxn modelId="{5E13FE45-9C30-4155-8A5A-A7906F53541A}" type="presParOf" srcId="{F565A8B1-C16B-4ADF-B1E0-740D466AA994}" destId="{9ECA2E87-1FDE-4814-BCFF-1D3776E4AE09}" srcOrd="1" destOrd="0" presId="urn:microsoft.com/office/officeart/2005/8/layout/hierarchy4"/>
    <dgm:cxn modelId="{C0AAB71C-49EC-49EE-B288-137D5523C4BF}" type="presParOf" srcId="{FD1388BA-5B1A-4FF6-B8F9-88EE46C327F3}" destId="{AC827649-AB12-4F49-989A-4837E3B5BABD}" srcOrd="1" destOrd="0" presId="urn:microsoft.com/office/officeart/2005/8/layout/hierarchy4"/>
    <dgm:cxn modelId="{19127C43-E82C-48B0-AEBB-0F7A33A15544}" type="presParOf" srcId="{FD1388BA-5B1A-4FF6-B8F9-88EE46C327F3}" destId="{B774AAB5-8C93-4544-9B3B-AEE2DB8CFC63}" srcOrd="2" destOrd="0" presId="urn:microsoft.com/office/officeart/2005/8/layout/hierarchy4"/>
    <dgm:cxn modelId="{B754981A-3932-45B8-B10E-F44F8E4C4067}" type="presParOf" srcId="{B774AAB5-8C93-4544-9B3B-AEE2DB8CFC63}" destId="{378268A5-6AC4-4DFA-8591-1F5DC729C614}" srcOrd="0" destOrd="0" presId="urn:microsoft.com/office/officeart/2005/8/layout/hierarchy4"/>
    <dgm:cxn modelId="{FA6D9642-1D0D-4813-A9CE-1FCBCB3464A6}" type="presParOf" srcId="{B774AAB5-8C93-4544-9B3B-AEE2DB8CFC63}" destId="{A4595CA1-AAAD-493E-B393-E952F97B735E}" srcOrd="1" destOrd="0" presId="urn:microsoft.com/office/officeart/2005/8/layout/hierarchy4"/>
    <dgm:cxn modelId="{F6CB27C4-D342-4C65-8360-14F42BD8109C}" type="presParOf" srcId="{B774AAB5-8C93-4544-9B3B-AEE2DB8CFC63}" destId="{7D36AEF6-1D20-4006-B237-C59A53B204BA}" srcOrd="2" destOrd="0" presId="urn:microsoft.com/office/officeart/2005/8/layout/hierarchy4"/>
    <dgm:cxn modelId="{DA2170FB-2BA8-4D52-A13B-52966B682C8E}" type="presParOf" srcId="{7D36AEF6-1D20-4006-B237-C59A53B204BA}" destId="{A97C3414-D962-42F5-B62D-D2B991E9C32C}" srcOrd="0" destOrd="0" presId="urn:microsoft.com/office/officeart/2005/8/layout/hierarchy4"/>
    <dgm:cxn modelId="{A0BBF143-D6D7-4F16-9A2E-CFC7EC686D77}" type="presParOf" srcId="{A97C3414-D962-42F5-B62D-D2B991E9C32C}" destId="{06253E57-1828-4C47-9968-5BA8ABA5F1B4}" srcOrd="0" destOrd="0" presId="urn:microsoft.com/office/officeart/2005/8/layout/hierarchy4"/>
    <dgm:cxn modelId="{E5564609-34F9-44F8-A77E-6D69163E421B}" type="presParOf" srcId="{A97C3414-D962-42F5-B62D-D2B991E9C32C}" destId="{33761B15-1CB2-461D-B1C5-24B1755F6EC9}" srcOrd="1" destOrd="0" presId="urn:microsoft.com/office/officeart/2005/8/layout/hierarchy4"/>
    <dgm:cxn modelId="{DE1B30C1-9EE9-4ED2-B82E-EA51588C96CF}" type="presParOf" srcId="{7D36AEF6-1D20-4006-B237-C59A53B204BA}" destId="{0FCD5E0F-7E6E-404F-82C9-3E39160226BF}" srcOrd="1" destOrd="0" presId="urn:microsoft.com/office/officeart/2005/8/layout/hierarchy4"/>
    <dgm:cxn modelId="{D1AF8B13-7F5C-43FC-8A05-3A6EB1A0285F}" type="presParOf" srcId="{7D36AEF6-1D20-4006-B237-C59A53B204BA}" destId="{964953FF-9588-4098-AF01-C444D2A15D13}" srcOrd="2" destOrd="0" presId="urn:microsoft.com/office/officeart/2005/8/layout/hierarchy4"/>
    <dgm:cxn modelId="{097E8891-1532-46E5-8820-F8F0FB13763D}" type="presParOf" srcId="{964953FF-9588-4098-AF01-C444D2A15D13}" destId="{B81B699E-F9FF-46A7-9CB6-A181BD5C584A}" srcOrd="0" destOrd="0" presId="urn:microsoft.com/office/officeart/2005/8/layout/hierarchy4"/>
    <dgm:cxn modelId="{F8DE9961-1986-4A36-9F5E-3E34E8DF5DB5}" type="presParOf" srcId="{964953FF-9588-4098-AF01-C444D2A15D13}" destId="{342C1DDA-5AC1-4BE2-B20C-9B6B912CA0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265AE-2D2E-4185-9798-277D725DDA87}" type="doc">
      <dgm:prSet loTypeId="urn:microsoft.com/office/officeart/2009/layout/CircleArrowProcess" loCatId="process" qsTypeId="urn:microsoft.com/office/officeart/2005/8/quickstyle/3d4" qsCatId="3D" csTypeId="urn:microsoft.com/office/officeart/2005/8/colors/colorful1" csCatId="colorful" phldr="1"/>
      <dgm:spPr/>
      <dgm:t>
        <a:bodyPr/>
        <a:lstStyle/>
        <a:p>
          <a:endParaRPr lang="es-CL"/>
        </a:p>
      </dgm:t>
    </dgm:pt>
    <dgm:pt modelId="{46DACA8C-32BE-48E8-8CE8-2F1FCEF914E4}">
      <dgm:prSet phldrT="[Texto]" custT="1"/>
      <dgm:spPr/>
      <dgm:t>
        <a:bodyPr/>
        <a:lstStyle/>
        <a:p>
          <a:r>
            <a:rPr lang="es-ES_tradnl" sz="1400" b="1" dirty="0">
              <a:latin typeface="Candara" panose="020E0502030303020204" pitchFamily="34" charset="0"/>
            </a:rPr>
            <a:t>LEY Nº18.834</a:t>
          </a:r>
        </a:p>
      </dgm:t>
    </dgm:pt>
    <dgm:pt modelId="{97DD082C-336C-4000-ABA6-070EE03729AD}" type="parTrans" cxnId="{F51DAD48-AD44-4184-8F34-6E4F3AF4C8E3}">
      <dgm:prSet/>
      <dgm:spPr/>
      <dgm:t>
        <a:bodyPr/>
        <a:lstStyle/>
        <a:p>
          <a:endParaRPr lang="es-CL"/>
        </a:p>
      </dgm:t>
    </dgm:pt>
    <dgm:pt modelId="{B7A1A801-E83D-4600-9836-365CB697869E}" type="sibTrans" cxnId="{F51DAD48-AD44-4184-8F34-6E4F3AF4C8E3}">
      <dgm:prSet/>
      <dgm:spPr/>
      <dgm:t>
        <a:bodyPr/>
        <a:lstStyle/>
        <a:p>
          <a:endParaRPr lang="es-CL"/>
        </a:p>
      </dgm:t>
    </dgm:pt>
    <dgm:pt modelId="{5731D0B3-D857-4B09-B6B0-2C4BBA75F9FA}">
      <dgm:prSet phldrT="[Texto]" custT="1"/>
      <dgm:spPr/>
      <dgm:t>
        <a:bodyPr/>
        <a:lstStyle/>
        <a:p>
          <a:r>
            <a:rPr lang="es-ES_tradnl" sz="1400" b="1" dirty="0">
              <a:latin typeface="Candara" panose="020E0502030303020204" pitchFamily="34" charset="0"/>
            </a:rPr>
            <a:t>LEY Nº19.664</a:t>
          </a:r>
        </a:p>
      </dgm:t>
    </dgm:pt>
    <dgm:pt modelId="{165F1D8E-6015-40CC-98B7-3C20AAFB6F67}" type="parTrans" cxnId="{A28D536C-1240-48E8-853F-13BE5741A6ED}">
      <dgm:prSet/>
      <dgm:spPr/>
      <dgm:t>
        <a:bodyPr/>
        <a:lstStyle/>
        <a:p>
          <a:endParaRPr lang="es-CL"/>
        </a:p>
      </dgm:t>
    </dgm:pt>
    <dgm:pt modelId="{4ACD1D58-A5AE-488A-AFF3-44988D8A702A}" type="sibTrans" cxnId="{A28D536C-1240-48E8-853F-13BE5741A6ED}">
      <dgm:prSet/>
      <dgm:spPr/>
      <dgm:t>
        <a:bodyPr/>
        <a:lstStyle/>
        <a:p>
          <a:endParaRPr lang="es-CL"/>
        </a:p>
      </dgm:t>
    </dgm:pt>
    <dgm:pt modelId="{108B4A6F-F792-49AA-B7CB-62EBFC1E69DC}">
      <dgm:prSet phldrT="[Texto]" custT="1"/>
      <dgm:spPr/>
      <dgm:t>
        <a:bodyPr/>
        <a:lstStyle/>
        <a:p>
          <a:r>
            <a:rPr lang="es-ES_tradnl" sz="1400" b="1" dirty="0">
              <a:latin typeface="Candara" panose="020E0502030303020204" pitchFamily="34" charset="0"/>
            </a:rPr>
            <a:t>LEY Nº15.076</a:t>
          </a:r>
        </a:p>
      </dgm:t>
    </dgm:pt>
    <dgm:pt modelId="{E1BAD5AF-BD33-402A-B5A2-0E82F4239B3A}" type="parTrans" cxnId="{A3C2947B-EF17-4FAD-855A-0C4EBC40D362}">
      <dgm:prSet/>
      <dgm:spPr/>
      <dgm:t>
        <a:bodyPr/>
        <a:lstStyle/>
        <a:p>
          <a:endParaRPr lang="es-CL"/>
        </a:p>
      </dgm:t>
    </dgm:pt>
    <dgm:pt modelId="{032EC860-61E4-41F8-BA80-E5A194E36C00}" type="sibTrans" cxnId="{A3C2947B-EF17-4FAD-855A-0C4EBC40D362}">
      <dgm:prSet/>
      <dgm:spPr/>
      <dgm:t>
        <a:bodyPr/>
        <a:lstStyle/>
        <a:p>
          <a:endParaRPr lang="es-CL"/>
        </a:p>
      </dgm:t>
    </dgm:pt>
    <dgm:pt modelId="{236BD15C-A1E2-449E-9E04-FEB65DE64E06}" type="pres">
      <dgm:prSet presAssocID="{935265AE-2D2E-4185-9798-277D725DDA87}" presName="Name0" presStyleCnt="0">
        <dgm:presLayoutVars>
          <dgm:chMax val="7"/>
          <dgm:chPref val="7"/>
          <dgm:dir/>
          <dgm:animLvl val="lvl"/>
        </dgm:presLayoutVars>
      </dgm:prSet>
      <dgm:spPr/>
      <dgm:t>
        <a:bodyPr/>
        <a:lstStyle/>
        <a:p>
          <a:endParaRPr lang="es-CL"/>
        </a:p>
      </dgm:t>
    </dgm:pt>
    <dgm:pt modelId="{BD25F90D-7C22-4236-B1E2-233C9FB35A3C}" type="pres">
      <dgm:prSet presAssocID="{46DACA8C-32BE-48E8-8CE8-2F1FCEF914E4}" presName="Accent1" presStyleCnt="0"/>
      <dgm:spPr/>
    </dgm:pt>
    <dgm:pt modelId="{2D21D88A-4BE8-4C2E-B39F-736C953DF0A9}" type="pres">
      <dgm:prSet presAssocID="{46DACA8C-32BE-48E8-8CE8-2F1FCEF914E4}" presName="Accent" presStyleLbl="node1" presStyleIdx="0" presStyleCnt="3" custAng="20392098" custLinFactNeighborX="19007" custLinFactNeighborY="-18396"/>
      <dgm:spPr/>
    </dgm:pt>
    <dgm:pt modelId="{89F2FC4C-CAE7-40F6-8F98-5C2461264240}" type="pres">
      <dgm:prSet presAssocID="{46DACA8C-32BE-48E8-8CE8-2F1FCEF914E4}" presName="Parent1" presStyleLbl="revTx" presStyleIdx="0" presStyleCnt="3" custLinFactNeighborX="34178" custLinFactNeighborY="-97587">
        <dgm:presLayoutVars>
          <dgm:chMax val="1"/>
          <dgm:chPref val="1"/>
          <dgm:bulletEnabled val="1"/>
        </dgm:presLayoutVars>
      </dgm:prSet>
      <dgm:spPr/>
      <dgm:t>
        <a:bodyPr/>
        <a:lstStyle/>
        <a:p>
          <a:endParaRPr lang="es-CL"/>
        </a:p>
      </dgm:t>
    </dgm:pt>
    <dgm:pt modelId="{350C2786-6155-42F5-AA79-806BD2986B7E}" type="pres">
      <dgm:prSet presAssocID="{5731D0B3-D857-4B09-B6B0-2C4BBA75F9FA}" presName="Accent2" presStyleCnt="0"/>
      <dgm:spPr/>
    </dgm:pt>
    <dgm:pt modelId="{784A6919-63F7-4850-869E-73CBB0957E7E}" type="pres">
      <dgm:prSet presAssocID="{5731D0B3-D857-4B09-B6B0-2C4BBA75F9FA}" presName="Accent" presStyleLbl="node1" presStyleIdx="1" presStyleCnt="3" custAng="799499" custLinFactNeighborX="19162" custLinFactNeighborY="-5972"/>
      <dgm:spPr/>
    </dgm:pt>
    <dgm:pt modelId="{DF31C0A0-6EA3-41C4-B783-303B4C936DBD}" type="pres">
      <dgm:prSet presAssocID="{5731D0B3-D857-4B09-B6B0-2C4BBA75F9FA}" presName="Parent2" presStyleLbl="revTx" presStyleIdx="1" presStyleCnt="3" custLinFactNeighborX="54988" custLinFactNeighborY="-24365">
        <dgm:presLayoutVars>
          <dgm:chMax val="1"/>
          <dgm:chPref val="1"/>
          <dgm:bulletEnabled val="1"/>
        </dgm:presLayoutVars>
      </dgm:prSet>
      <dgm:spPr/>
      <dgm:t>
        <a:bodyPr/>
        <a:lstStyle/>
        <a:p>
          <a:endParaRPr lang="es-CL"/>
        </a:p>
      </dgm:t>
    </dgm:pt>
    <dgm:pt modelId="{4EC52E47-ED1F-4C30-AB87-1A10F631B402}" type="pres">
      <dgm:prSet presAssocID="{108B4A6F-F792-49AA-B7CB-62EBFC1E69DC}" presName="Accent3" presStyleCnt="0"/>
      <dgm:spPr/>
    </dgm:pt>
    <dgm:pt modelId="{4E6EB5EB-89A3-429B-8B95-1E8D7196C0B0}" type="pres">
      <dgm:prSet presAssocID="{108B4A6F-F792-49AA-B7CB-62EBFC1E69DC}" presName="Accent" presStyleLbl="node1" presStyleIdx="2" presStyleCnt="3" custAng="1939029" custLinFactNeighborX="14815" custLinFactNeighborY="23315"/>
      <dgm:spPr/>
    </dgm:pt>
    <dgm:pt modelId="{88993F0D-EEA0-4433-91C5-35089E7D4002}" type="pres">
      <dgm:prSet presAssocID="{108B4A6F-F792-49AA-B7CB-62EBFC1E69DC}" presName="Parent3" presStyleLbl="revTx" presStyleIdx="2" presStyleCnt="3" custLinFactNeighborX="24285" custLinFactNeighborY="78497">
        <dgm:presLayoutVars>
          <dgm:chMax val="1"/>
          <dgm:chPref val="1"/>
          <dgm:bulletEnabled val="1"/>
        </dgm:presLayoutVars>
      </dgm:prSet>
      <dgm:spPr/>
      <dgm:t>
        <a:bodyPr/>
        <a:lstStyle/>
        <a:p>
          <a:endParaRPr lang="es-CL"/>
        </a:p>
      </dgm:t>
    </dgm:pt>
  </dgm:ptLst>
  <dgm:cxnLst>
    <dgm:cxn modelId="{54D4E1EB-60D4-45FA-BEF1-DF7631B1D229}" type="presOf" srcId="{108B4A6F-F792-49AA-B7CB-62EBFC1E69DC}" destId="{88993F0D-EEA0-4433-91C5-35089E7D4002}" srcOrd="0" destOrd="0" presId="urn:microsoft.com/office/officeart/2009/layout/CircleArrowProcess"/>
    <dgm:cxn modelId="{61E1C8A3-053E-4991-B0E1-695E937C7DD1}" type="presOf" srcId="{935265AE-2D2E-4185-9798-277D725DDA87}" destId="{236BD15C-A1E2-449E-9E04-FEB65DE64E06}" srcOrd="0" destOrd="0" presId="urn:microsoft.com/office/officeart/2009/layout/CircleArrowProcess"/>
    <dgm:cxn modelId="{D517F66E-D87D-4BF6-8245-07AEE9D9549C}" type="presOf" srcId="{5731D0B3-D857-4B09-B6B0-2C4BBA75F9FA}" destId="{DF31C0A0-6EA3-41C4-B783-303B4C936DBD}" srcOrd="0" destOrd="0" presId="urn:microsoft.com/office/officeart/2009/layout/CircleArrowProcess"/>
    <dgm:cxn modelId="{A28D536C-1240-48E8-853F-13BE5741A6ED}" srcId="{935265AE-2D2E-4185-9798-277D725DDA87}" destId="{5731D0B3-D857-4B09-B6B0-2C4BBA75F9FA}" srcOrd="1" destOrd="0" parTransId="{165F1D8E-6015-40CC-98B7-3C20AAFB6F67}" sibTransId="{4ACD1D58-A5AE-488A-AFF3-44988D8A702A}"/>
    <dgm:cxn modelId="{A3C2947B-EF17-4FAD-855A-0C4EBC40D362}" srcId="{935265AE-2D2E-4185-9798-277D725DDA87}" destId="{108B4A6F-F792-49AA-B7CB-62EBFC1E69DC}" srcOrd="2" destOrd="0" parTransId="{E1BAD5AF-BD33-402A-B5A2-0E82F4239B3A}" sibTransId="{032EC860-61E4-41F8-BA80-E5A194E36C00}"/>
    <dgm:cxn modelId="{F51DAD48-AD44-4184-8F34-6E4F3AF4C8E3}" srcId="{935265AE-2D2E-4185-9798-277D725DDA87}" destId="{46DACA8C-32BE-48E8-8CE8-2F1FCEF914E4}" srcOrd="0" destOrd="0" parTransId="{97DD082C-336C-4000-ABA6-070EE03729AD}" sibTransId="{B7A1A801-E83D-4600-9836-365CB697869E}"/>
    <dgm:cxn modelId="{57D306F1-2774-41E8-8605-8427861D7CDD}" type="presOf" srcId="{46DACA8C-32BE-48E8-8CE8-2F1FCEF914E4}" destId="{89F2FC4C-CAE7-40F6-8F98-5C2461264240}" srcOrd="0" destOrd="0" presId="urn:microsoft.com/office/officeart/2009/layout/CircleArrowProcess"/>
    <dgm:cxn modelId="{335F4665-78DB-4D11-B3DD-84C4EE488FB0}" type="presParOf" srcId="{236BD15C-A1E2-449E-9E04-FEB65DE64E06}" destId="{BD25F90D-7C22-4236-B1E2-233C9FB35A3C}" srcOrd="0" destOrd="0" presId="urn:microsoft.com/office/officeart/2009/layout/CircleArrowProcess"/>
    <dgm:cxn modelId="{AAFA756C-DC81-4E5C-BF92-35FDFDDEC5E4}" type="presParOf" srcId="{BD25F90D-7C22-4236-B1E2-233C9FB35A3C}" destId="{2D21D88A-4BE8-4C2E-B39F-736C953DF0A9}" srcOrd="0" destOrd="0" presId="urn:microsoft.com/office/officeart/2009/layout/CircleArrowProcess"/>
    <dgm:cxn modelId="{698EE744-A543-4AEF-B3FB-CB6B58C275CD}" type="presParOf" srcId="{236BD15C-A1E2-449E-9E04-FEB65DE64E06}" destId="{89F2FC4C-CAE7-40F6-8F98-5C2461264240}" srcOrd="1" destOrd="0" presId="urn:microsoft.com/office/officeart/2009/layout/CircleArrowProcess"/>
    <dgm:cxn modelId="{30645007-3CB5-40B0-A304-05DCDD568FE5}" type="presParOf" srcId="{236BD15C-A1E2-449E-9E04-FEB65DE64E06}" destId="{350C2786-6155-42F5-AA79-806BD2986B7E}" srcOrd="2" destOrd="0" presId="urn:microsoft.com/office/officeart/2009/layout/CircleArrowProcess"/>
    <dgm:cxn modelId="{B50D778C-C6E6-4717-BDC4-EBF6771041EC}" type="presParOf" srcId="{350C2786-6155-42F5-AA79-806BD2986B7E}" destId="{784A6919-63F7-4850-869E-73CBB0957E7E}" srcOrd="0" destOrd="0" presId="urn:microsoft.com/office/officeart/2009/layout/CircleArrowProcess"/>
    <dgm:cxn modelId="{30ADD3AB-4B9F-438A-A185-C33F78A68A40}" type="presParOf" srcId="{236BD15C-A1E2-449E-9E04-FEB65DE64E06}" destId="{DF31C0A0-6EA3-41C4-B783-303B4C936DBD}" srcOrd="3" destOrd="0" presId="urn:microsoft.com/office/officeart/2009/layout/CircleArrowProcess"/>
    <dgm:cxn modelId="{572B8F59-B491-4786-A3B0-953171882701}" type="presParOf" srcId="{236BD15C-A1E2-449E-9E04-FEB65DE64E06}" destId="{4EC52E47-ED1F-4C30-AB87-1A10F631B402}" srcOrd="4" destOrd="0" presId="urn:microsoft.com/office/officeart/2009/layout/CircleArrowProcess"/>
    <dgm:cxn modelId="{DABA3DAA-700C-405E-8E91-057C45BD3E0F}" type="presParOf" srcId="{4EC52E47-ED1F-4C30-AB87-1A10F631B402}" destId="{4E6EB5EB-89A3-429B-8B95-1E8D7196C0B0}" srcOrd="0" destOrd="0" presId="urn:microsoft.com/office/officeart/2009/layout/CircleArrowProcess"/>
    <dgm:cxn modelId="{4CD4A994-DC24-4195-823D-65C3ADDD8B4E}" type="presParOf" srcId="{236BD15C-A1E2-449E-9E04-FEB65DE64E06}" destId="{88993F0D-EEA0-4433-91C5-35089E7D400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265AE-2D2E-4185-9798-277D725DDA87}" type="doc">
      <dgm:prSet loTypeId="urn:microsoft.com/office/officeart/2009/layout/CircleArrowProcess" loCatId="process" qsTypeId="urn:microsoft.com/office/officeart/2005/8/quickstyle/3d4" qsCatId="3D" csTypeId="urn:microsoft.com/office/officeart/2005/8/colors/colorful1" csCatId="colorful" phldr="1"/>
      <dgm:spPr/>
      <dgm:t>
        <a:bodyPr/>
        <a:lstStyle/>
        <a:p>
          <a:endParaRPr lang="es-CL"/>
        </a:p>
      </dgm:t>
    </dgm:pt>
    <dgm:pt modelId="{46DACA8C-32BE-48E8-8CE8-2F1FCEF914E4}">
      <dgm:prSet phldrT="[Texto]" custT="1"/>
      <dgm:spPr/>
      <dgm:t>
        <a:bodyPr/>
        <a:lstStyle/>
        <a:p>
          <a:r>
            <a:rPr lang="es-ES_tradnl" sz="1400" b="1" dirty="0">
              <a:latin typeface="Candara" panose="020E0502030303020204" pitchFamily="34" charset="0"/>
            </a:rPr>
            <a:t>Revisión de Información </a:t>
          </a:r>
        </a:p>
        <a:p>
          <a:r>
            <a:rPr lang="es-ES_tradnl" sz="1400" b="1" dirty="0">
              <a:latin typeface="Candara" panose="020E0502030303020204" pitchFamily="34" charset="0"/>
            </a:rPr>
            <a:t>SIRH</a:t>
          </a:r>
        </a:p>
      </dgm:t>
    </dgm:pt>
    <dgm:pt modelId="{97DD082C-336C-4000-ABA6-070EE03729AD}" type="parTrans" cxnId="{F51DAD48-AD44-4184-8F34-6E4F3AF4C8E3}">
      <dgm:prSet/>
      <dgm:spPr/>
      <dgm:t>
        <a:bodyPr/>
        <a:lstStyle/>
        <a:p>
          <a:endParaRPr lang="es-CL"/>
        </a:p>
      </dgm:t>
    </dgm:pt>
    <dgm:pt modelId="{B7A1A801-E83D-4600-9836-365CB697869E}" type="sibTrans" cxnId="{F51DAD48-AD44-4184-8F34-6E4F3AF4C8E3}">
      <dgm:prSet/>
      <dgm:spPr/>
      <dgm:t>
        <a:bodyPr/>
        <a:lstStyle/>
        <a:p>
          <a:endParaRPr lang="es-CL"/>
        </a:p>
      </dgm:t>
    </dgm:pt>
    <dgm:pt modelId="{EE9BB82D-06A5-4FC6-9C40-069B6CBD6E54}">
      <dgm:prSet phldrT="[Texto]" custT="1"/>
      <dgm:spPr/>
      <dgm:t>
        <a:bodyPr/>
        <a:lstStyle/>
        <a:p>
          <a:r>
            <a:rPr lang="es-ES_tradnl" sz="1400" b="1" dirty="0">
              <a:latin typeface="Candara" panose="020E0502030303020204" pitchFamily="34" charset="0"/>
            </a:rPr>
            <a:t>Modulo de Autoatención</a:t>
          </a:r>
        </a:p>
      </dgm:t>
    </dgm:pt>
    <dgm:pt modelId="{CD3B6C85-1A23-4658-A0C1-FF7DBFEE519D}" type="parTrans" cxnId="{856F5715-9037-478E-A714-E79F5F72B99C}">
      <dgm:prSet/>
      <dgm:spPr/>
      <dgm:t>
        <a:bodyPr/>
        <a:lstStyle/>
        <a:p>
          <a:endParaRPr lang="es-CL"/>
        </a:p>
      </dgm:t>
    </dgm:pt>
    <dgm:pt modelId="{B4058EA5-3AE2-4745-9160-DAC94E7065BD}" type="sibTrans" cxnId="{856F5715-9037-478E-A714-E79F5F72B99C}">
      <dgm:prSet/>
      <dgm:spPr/>
      <dgm:t>
        <a:bodyPr/>
        <a:lstStyle/>
        <a:p>
          <a:endParaRPr lang="es-CL"/>
        </a:p>
      </dgm:t>
    </dgm:pt>
    <dgm:pt modelId="{236BD15C-A1E2-449E-9E04-FEB65DE64E06}" type="pres">
      <dgm:prSet presAssocID="{935265AE-2D2E-4185-9798-277D725DDA87}" presName="Name0" presStyleCnt="0">
        <dgm:presLayoutVars>
          <dgm:chMax val="7"/>
          <dgm:chPref val="7"/>
          <dgm:dir/>
          <dgm:animLvl val="lvl"/>
        </dgm:presLayoutVars>
      </dgm:prSet>
      <dgm:spPr/>
      <dgm:t>
        <a:bodyPr/>
        <a:lstStyle/>
        <a:p>
          <a:endParaRPr lang="es-CL"/>
        </a:p>
      </dgm:t>
    </dgm:pt>
    <dgm:pt modelId="{BD25F90D-7C22-4236-B1E2-233C9FB35A3C}" type="pres">
      <dgm:prSet presAssocID="{46DACA8C-32BE-48E8-8CE8-2F1FCEF914E4}" presName="Accent1" presStyleCnt="0"/>
      <dgm:spPr/>
    </dgm:pt>
    <dgm:pt modelId="{2D21D88A-4BE8-4C2E-B39F-736C953DF0A9}" type="pres">
      <dgm:prSet presAssocID="{46DACA8C-32BE-48E8-8CE8-2F1FCEF914E4}" presName="Accent" presStyleLbl="node1" presStyleIdx="0" presStyleCnt="2" custAng="20392098" custScaleX="117358" custScaleY="120548" custLinFactNeighborX="-31967" custLinFactNeighborY="-74114"/>
      <dgm:spPr/>
    </dgm:pt>
    <dgm:pt modelId="{89F2FC4C-CAE7-40F6-8F98-5C2461264240}" type="pres">
      <dgm:prSet presAssocID="{46DACA8C-32BE-48E8-8CE8-2F1FCEF914E4}" presName="Parent1" presStyleLbl="revTx" presStyleIdx="0" presStyleCnt="2" custScaleX="120961" custScaleY="131186" custLinFactY="-100000" custLinFactNeighborX="-54386" custLinFactNeighborY="-171462">
        <dgm:presLayoutVars>
          <dgm:chMax val="1"/>
          <dgm:chPref val="1"/>
          <dgm:bulletEnabled val="1"/>
        </dgm:presLayoutVars>
      </dgm:prSet>
      <dgm:spPr/>
      <dgm:t>
        <a:bodyPr/>
        <a:lstStyle/>
        <a:p>
          <a:endParaRPr lang="es-CL"/>
        </a:p>
      </dgm:t>
    </dgm:pt>
    <dgm:pt modelId="{8187D853-F96C-42DA-8AE7-A02B33269B44}" type="pres">
      <dgm:prSet presAssocID="{EE9BB82D-06A5-4FC6-9C40-069B6CBD6E54}" presName="Accent2" presStyleCnt="0"/>
      <dgm:spPr/>
    </dgm:pt>
    <dgm:pt modelId="{65E7A11E-D128-4342-88C7-7D2D1F4DBFE0}" type="pres">
      <dgm:prSet presAssocID="{EE9BB82D-06A5-4FC6-9C40-069B6CBD6E54}" presName="Accent" presStyleLbl="node1" presStyleIdx="1" presStyleCnt="2" custScaleX="104542" custScaleY="106191"/>
      <dgm:spPr/>
    </dgm:pt>
    <dgm:pt modelId="{C844BFDF-D874-4F8E-AFE5-5033759DF78B}" type="pres">
      <dgm:prSet presAssocID="{EE9BB82D-06A5-4FC6-9C40-069B6CBD6E54}" presName="Parent2" presStyleLbl="revTx" presStyleIdx="1" presStyleCnt="2">
        <dgm:presLayoutVars>
          <dgm:chMax val="1"/>
          <dgm:chPref val="1"/>
          <dgm:bulletEnabled val="1"/>
        </dgm:presLayoutVars>
      </dgm:prSet>
      <dgm:spPr/>
      <dgm:t>
        <a:bodyPr/>
        <a:lstStyle/>
        <a:p>
          <a:endParaRPr lang="es-CL"/>
        </a:p>
      </dgm:t>
    </dgm:pt>
  </dgm:ptLst>
  <dgm:cxnLst>
    <dgm:cxn modelId="{03D38932-FAB2-4282-806E-84CF2A20B35F}" type="presOf" srcId="{EE9BB82D-06A5-4FC6-9C40-069B6CBD6E54}" destId="{C844BFDF-D874-4F8E-AFE5-5033759DF78B}" srcOrd="0" destOrd="0" presId="urn:microsoft.com/office/officeart/2009/layout/CircleArrowProcess"/>
    <dgm:cxn modelId="{BA306D06-400D-421E-9415-3C45001453AD}" type="presOf" srcId="{46DACA8C-32BE-48E8-8CE8-2F1FCEF914E4}" destId="{89F2FC4C-CAE7-40F6-8F98-5C2461264240}" srcOrd="0" destOrd="0" presId="urn:microsoft.com/office/officeart/2009/layout/CircleArrowProcess"/>
    <dgm:cxn modelId="{856F5715-9037-478E-A714-E79F5F72B99C}" srcId="{935265AE-2D2E-4185-9798-277D725DDA87}" destId="{EE9BB82D-06A5-4FC6-9C40-069B6CBD6E54}" srcOrd="1" destOrd="0" parTransId="{CD3B6C85-1A23-4658-A0C1-FF7DBFEE519D}" sibTransId="{B4058EA5-3AE2-4745-9160-DAC94E7065BD}"/>
    <dgm:cxn modelId="{F51DAD48-AD44-4184-8F34-6E4F3AF4C8E3}" srcId="{935265AE-2D2E-4185-9798-277D725DDA87}" destId="{46DACA8C-32BE-48E8-8CE8-2F1FCEF914E4}" srcOrd="0" destOrd="0" parTransId="{97DD082C-336C-4000-ABA6-070EE03729AD}" sibTransId="{B7A1A801-E83D-4600-9836-365CB697869E}"/>
    <dgm:cxn modelId="{F0AD764D-9D93-4D50-BE24-DA72AFA5C79D}" type="presOf" srcId="{935265AE-2D2E-4185-9798-277D725DDA87}" destId="{236BD15C-A1E2-449E-9E04-FEB65DE64E06}" srcOrd="0" destOrd="0" presId="urn:microsoft.com/office/officeart/2009/layout/CircleArrowProcess"/>
    <dgm:cxn modelId="{A9101600-A66D-40D3-A470-9811AEC09230}" type="presParOf" srcId="{236BD15C-A1E2-449E-9E04-FEB65DE64E06}" destId="{BD25F90D-7C22-4236-B1E2-233C9FB35A3C}" srcOrd="0" destOrd="0" presId="urn:microsoft.com/office/officeart/2009/layout/CircleArrowProcess"/>
    <dgm:cxn modelId="{314A8F56-C1FF-4BAE-BCAD-5A1C87E3301A}" type="presParOf" srcId="{BD25F90D-7C22-4236-B1E2-233C9FB35A3C}" destId="{2D21D88A-4BE8-4C2E-B39F-736C953DF0A9}" srcOrd="0" destOrd="0" presId="urn:microsoft.com/office/officeart/2009/layout/CircleArrowProcess"/>
    <dgm:cxn modelId="{DA85947B-446E-4C7E-876F-600AEBF8EBE3}" type="presParOf" srcId="{236BD15C-A1E2-449E-9E04-FEB65DE64E06}" destId="{89F2FC4C-CAE7-40F6-8F98-5C2461264240}" srcOrd="1" destOrd="0" presId="urn:microsoft.com/office/officeart/2009/layout/CircleArrowProcess"/>
    <dgm:cxn modelId="{A6841560-A846-4CF0-BBF1-E26F95447C03}" type="presParOf" srcId="{236BD15C-A1E2-449E-9E04-FEB65DE64E06}" destId="{8187D853-F96C-42DA-8AE7-A02B33269B44}" srcOrd="2" destOrd="0" presId="urn:microsoft.com/office/officeart/2009/layout/CircleArrowProcess"/>
    <dgm:cxn modelId="{3956E172-A195-49ED-A143-DAF3A46966C1}" type="presParOf" srcId="{8187D853-F96C-42DA-8AE7-A02B33269B44}" destId="{65E7A11E-D128-4342-88C7-7D2D1F4DBFE0}" srcOrd="0" destOrd="0" presId="urn:microsoft.com/office/officeart/2009/layout/CircleArrowProcess"/>
    <dgm:cxn modelId="{8E02886B-1052-4414-B3A0-F777393B5FBC}" type="presParOf" srcId="{236BD15C-A1E2-449E-9E04-FEB65DE64E06}" destId="{C844BFDF-D874-4F8E-AFE5-5033759DF78B}"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panose="020B0604020202020204" pitchFamily="34" charset="0"/>
                <a:ea typeface="ヒラギノ角ゴ Pro W3"/>
                <a:cs typeface="ヒラギノ角ゴ Pro W3"/>
              </a:defRPr>
            </a:lvl1pPr>
          </a:lstStyle>
          <a:p>
            <a:pPr>
              <a:defRPr/>
            </a:pPr>
            <a:endParaRPr lang="es-ES"/>
          </a:p>
        </p:txBody>
      </p:sp>
      <p:sp>
        <p:nvSpPr>
          <p:cNvPr id="3" name="Marcador de fecha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3E72672-73BD-4FF1-AA4D-4151FECDF2BC}" type="datetime1">
              <a:rPr lang="es-ES" altLang="es-CL"/>
              <a:pPr>
                <a:defRPr/>
              </a:pPr>
              <a:t>12/10/2017</a:t>
            </a:fld>
            <a:endParaRPr lang="es-ES" altLang="es-CL"/>
          </a:p>
        </p:txBody>
      </p:sp>
      <p:sp>
        <p:nvSpPr>
          <p:cNvPr id="4" name="Marcador de pie de página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panose="020B0604020202020204" pitchFamily="34" charset="0"/>
                <a:ea typeface="ヒラギノ角ゴ Pro W3"/>
                <a:cs typeface="ヒラギノ角ゴ Pro W3"/>
              </a:defRPr>
            </a:lvl1pPr>
          </a:lstStyle>
          <a:p>
            <a:pPr>
              <a:defRPr/>
            </a:pPr>
            <a:endParaRPr lang="es-ES"/>
          </a:p>
        </p:txBody>
      </p:sp>
      <p:sp>
        <p:nvSpPr>
          <p:cNvPr id="5" name="Marcador de número de diapositiva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C2D7488-C1C2-4E7D-A8EE-650F51033CA9}" type="slidenum">
              <a:rPr lang="es-ES" altLang="es-CL"/>
              <a:pPr/>
              <a:t>‹Nº›</a:t>
            </a:fld>
            <a:endParaRPr lang="es-ES" altLang="es-CL"/>
          </a:p>
        </p:txBody>
      </p:sp>
    </p:spTree>
    <p:extLst>
      <p:ext uri="{BB962C8B-B14F-4D97-AF65-F5344CB8AC3E}">
        <p14:creationId xmlns:p14="http://schemas.microsoft.com/office/powerpoint/2010/main" val="222770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69" tIns="46585" rIns="93169" bIns="46585"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338" y="0"/>
            <a:ext cx="3038475" cy="465138"/>
          </a:xfrm>
          <a:prstGeom prst="rect">
            <a:avLst/>
          </a:prstGeom>
        </p:spPr>
        <p:txBody>
          <a:bodyPr vert="horz" wrap="square" lIns="93169" tIns="46585" rIns="93169" bIns="46585"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43A7C47-D4D8-448D-B396-6B7E89C217BE}" type="datetime1">
              <a:rPr lang="en-US" altLang="es-CL"/>
              <a:pPr>
                <a:defRPr/>
              </a:pPr>
              <a:t>10/12/2017</a:t>
            </a:fld>
            <a:endParaRPr lang="en-US" altLang="es-CL"/>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69" tIns="46585" rIns="93169" bIns="46585"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69" tIns="46585" rIns="93169" bIns="4658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69" tIns="46585" rIns="93169" bIns="46585"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9" tIns="46585" rIns="93169" bIns="46585" numCol="1" anchor="b" anchorCtr="0" compatLnSpc="1">
            <a:prstTxWarp prst="textNoShape">
              <a:avLst/>
            </a:prstTxWarp>
          </a:bodyPr>
          <a:lstStyle>
            <a:lvl1pPr algn="r" eaLnBrk="1" hangingPunct="1">
              <a:defRPr sz="1200">
                <a:latin typeface="Calibri" pitchFamily="34" charset="0"/>
              </a:defRPr>
            </a:lvl1pPr>
          </a:lstStyle>
          <a:p>
            <a:fld id="{EF2CE66D-0410-4A6D-922D-8F3FB3FA563E}" type="slidenum">
              <a:rPr lang="en-US" altLang="es-CL"/>
              <a:pPr/>
              <a:t>‹Nº›</a:t>
            </a:fld>
            <a:endParaRPr lang="en-US" altLang="es-CL"/>
          </a:p>
        </p:txBody>
      </p:sp>
    </p:spTree>
    <p:extLst>
      <p:ext uri="{BB962C8B-B14F-4D97-AF65-F5344CB8AC3E}">
        <p14:creationId xmlns:p14="http://schemas.microsoft.com/office/powerpoint/2010/main" val="26241182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1146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fld id="{91E20072-036B-47E2-AF6C-B54612D4492F}" type="slidenum">
              <a:rPr lang="en-US" altLang="es-CL">
                <a:latin typeface="Calibri" pitchFamily="34" charset="0"/>
              </a:rPr>
              <a:pPr/>
              <a:t>1</a:t>
            </a:fld>
            <a:endParaRPr lang="en-US" altLang="es-CL">
              <a:latin typeface="Calibri" pitchFamily="34" charset="0"/>
            </a:endParaRPr>
          </a:p>
        </p:txBody>
      </p:sp>
    </p:spTree>
    <p:extLst>
      <p:ext uri="{BB962C8B-B14F-4D97-AF65-F5344CB8AC3E}">
        <p14:creationId xmlns:p14="http://schemas.microsoft.com/office/powerpoint/2010/main" val="267583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1198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fld id="{765E5C79-BCB9-4230-8CEF-AE6560DB5003}" type="slidenum">
              <a:rPr lang="en-US" altLang="es-CL">
                <a:latin typeface="Calibri" pitchFamily="34" charset="0"/>
              </a:rPr>
              <a:pPr/>
              <a:t>2</a:t>
            </a:fld>
            <a:endParaRPr lang="en-US" altLang="es-CL">
              <a:latin typeface="Calibri" pitchFamily="34" charset="0"/>
            </a:endParaRPr>
          </a:p>
        </p:txBody>
      </p:sp>
    </p:spTree>
    <p:extLst>
      <p:ext uri="{BB962C8B-B14F-4D97-AF65-F5344CB8AC3E}">
        <p14:creationId xmlns:p14="http://schemas.microsoft.com/office/powerpoint/2010/main" val="138457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CF3CA4D-64F9-4A28-BAE8-2E9C65882286}" type="slidenum">
              <a:rPr lang="en-US" altLang="es-CL" smtClean="0"/>
              <a:pPr/>
              <a:t>3</a:t>
            </a:fld>
            <a:endParaRPr lang="en-US" altLang="es-CL"/>
          </a:p>
        </p:txBody>
      </p:sp>
    </p:spTree>
    <p:extLst>
      <p:ext uri="{BB962C8B-B14F-4D97-AF65-F5344CB8AC3E}">
        <p14:creationId xmlns:p14="http://schemas.microsoft.com/office/powerpoint/2010/main" val="193497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8E7D703-5BBD-42E7-93B1-D308EAB085E8}" type="slidenum">
              <a:rPr lang="es-CL" smtClean="0"/>
              <a:t>7</a:t>
            </a:fld>
            <a:endParaRPr lang="es-CL"/>
          </a:p>
        </p:txBody>
      </p:sp>
    </p:spTree>
    <p:extLst>
      <p:ext uri="{BB962C8B-B14F-4D97-AF65-F5344CB8AC3E}">
        <p14:creationId xmlns:p14="http://schemas.microsoft.com/office/powerpoint/2010/main" val="259381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1955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fld id="{F40B2BC7-933C-4219-88E4-42932287BDED}" type="slidenum">
              <a:rPr lang="en-US" altLang="es-CL">
                <a:latin typeface="Calibri" pitchFamily="34" charset="0"/>
              </a:rPr>
              <a:pPr/>
              <a:t>18</a:t>
            </a:fld>
            <a:endParaRPr lang="en-US" altLang="es-CL">
              <a:latin typeface="Calibri" pitchFamily="34" charset="0"/>
            </a:endParaRPr>
          </a:p>
        </p:txBody>
      </p:sp>
    </p:spTree>
    <p:extLst>
      <p:ext uri="{BB962C8B-B14F-4D97-AF65-F5344CB8AC3E}">
        <p14:creationId xmlns:p14="http://schemas.microsoft.com/office/powerpoint/2010/main" val="367327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2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Tree>
    <p:extLst>
      <p:ext uri="{BB962C8B-B14F-4D97-AF65-F5344CB8AC3E}">
        <p14:creationId xmlns:p14="http://schemas.microsoft.com/office/powerpoint/2010/main" val="365449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0"/>
            <a:ext cx="203358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2"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
        <p:nvSpPr>
          <p:cNvPr id="5" name="CuadroTexto 4"/>
          <p:cNvSpPr txBox="1"/>
          <p:nvPr userDrawn="1"/>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08420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3663" y="158750"/>
            <a:ext cx="2687637" cy="460375"/>
          </a:xfrm>
          <a:prstGeom prst="rect">
            <a:avLst/>
          </a:prstGeom>
          <a:noFill/>
          <a:ln>
            <a:noFill/>
          </a:ln>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defRPr/>
            </a:pPr>
            <a:r>
              <a:rPr lang="es-ES" altLang="es-CL">
                <a:solidFill>
                  <a:srgbClr val="BFBFBF"/>
                </a:solidFill>
                <a:latin typeface="Calibri" panose="020F0502020204030204" pitchFamily="34" charset="0"/>
              </a:rPr>
              <a:t>Imagen Referencial</a:t>
            </a:r>
          </a:p>
        </p:txBody>
      </p:sp>
      <p:sp>
        <p:nvSpPr>
          <p:cNvPr id="7" name="Marcador de imágenes prediseñadas 9"/>
          <p:cNvSpPr>
            <a:spLocks noGrp="1"/>
          </p:cNvSpPr>
          <p:nvPr>
            <p:ph type="clipArt" sz="quarter" idx="10"/>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prediseñada</a:t>
            </a:r>
            <a:endParaRPr lang="es-ES" noProof="0" dirty="0"/>
          </a:p>
        </p:txBody>
      </p:sp>
      <p:sp>
        <p:nvSpPr>
          <p:cNvPr id="12"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
        <p:nvSpPr>
          <p:cNvPr id="2" name="CuadroTexto 1"/>
          <p:cNvSpPr txBox="1"/>
          <p:nvPr userDrawn="1"/>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12352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3663" y="158750"/>
            <a:ext cx="2687637" cy="460375"/>
          </a:xfrm>
          <a:prstGeom prst="rect">
            <a:avLst/>
          </a:prstGeom>
          <a:noFill/>
          <a:ln>
            <a:noFill/>
          </a:ln>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defRPr/>
            </a:pPr>
            <a:r>
              <a:rPr lang="es-ES" altLang="es-CL">
                <a:solidFill>
                  <a:srgbClr val="BFBFBF"/>
                </a:solidFill>
                <a:latin typeface="Calibri" panose="020F0502020204030204" pitchFamily="34" charset="0"/>
              </a:rPr>
              <a:t>Imagen Referencial</a:t>
            </a:r>
          </a:p>
        </p:txBody>
      </p:sp>
      <p:sp>
        <p:nvSpPr>
          <p:cNvPr id="7" name="Marcador de imágenes prediseñadas 9"/>
          <p:cNvSpPr>
            <a:spLocks noGrp="1"/>
          </p:cNvSpPr>
          <p:nvPr>
            <p:ph type="clipArt" sz="quarter" idx="10"/>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prediseñada</a:t>
            </a:r>
            <a:endParaRPr lang="es-ES" noProof="0" dirty="0"/>
          </a:p>
        </p:txBody>
      </p:sp>
      <p:sp>
        <p:nvSpPr>
          <p:cNvPr id="6"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1"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
        <p:nvSpPr>
          <p:cNvPr id="8" name="CuadroTexto 7"/>
          <p:cNvSpPr txBox="1"/>
          <p:nvPr userDrawn="1"/>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13004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1"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
        <p:nvSpPr>
          <p:cNvPr id="4" name="CuadroTexto 3"/>
          <p:cNvSpPr txBox="1"/>
          <p:nvPr userDrawn="1"/>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9761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0"/>
            <a:ext cx="203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exto 2"/>
          <p:cNvSpPr>
            <a:spLocks noGrp="1"/>
          </p:cNvSpPr>
          <p:nvPr>
            <p:ph idx="18"/>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Haga clic para modificar el estilo de texto del patrón</a:t>
            </a:r>
          </a:p>
          <a:p>
            <a:pPr lvl="1"/>
            <a:r>
              <a:rPr lang="es-ES"/>
              <a:t>Segundo nivel</a:t>
            </a:r>
          </a:p>
        </p:txBody>
      </p:sp>
      <p:sp>
        <p:nvSpPr>
          <p:cNvPr id="8" name="Marcador de contenido 12"/>
          <p:cNvSpPr>
            <a:spLocks noGrp="1"/>
          </p:cNvSpPr>
          <p:nvPr>
            <p:ph sz="quarter" idx="13"/>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Haga clic para modificar el estilo de texto del patrón</a:t>
            </a:r>
          </a:p>
          <a:p>
            <a:pPr lvl="1"/>
            <a:r>
              <a:rPr lang="es-ES"/>
              <a:t>Segundo nivel</a:t>
            </a:r>
          </a:p>
        </p:txBody>
      </p:sp>
    </p:spTree>
    <p:extLst>
      <p:ext uri="{BB962C8B-B14F-4D97-AF65-F5344CB8AC3E}">
        <p14:creationId xmlns:p14="http://schemas.microsoft.com/office/powerpoint/2010/main" val="173221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
        <p:nvSpPr>
          <p:cNvPr id="5" name="CuadroTexto 4"/>
          <p:cNvSpPr txBox="1"/>
          <p:nvPr userDrawn="1"/>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1302569156"/>
      </p:ext>
    </p:extLst>
  </p:cSld>
  <p:clrMapOvr>
    <a:masterClrMapping/>
  </p:clrMapOvr>
  <p:transition spd="med" advClick="0"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3FF025F-5B12-4A57-AF21-40B7162CD036}" type="datetime1">
              <a:rPr lang="en-US"/>
              <a:pPr>
                <a:defRPr/>
              </a:pPr>
              <a:t>10/12/2017</a:t>
            </a:fld>
            <a:endParaRPr lang="en-US"/>
          </a:p>
        </p:txBody>
      </p:sp>
      <p:sp>
        <p:nvSpPr>
          <p:cNvPr id="5" name="Footer Placeholder 4"/>
          <p:cNvSpPr>
            <a:spLocks noGrp="1"/>
          </p:cNvSpPr>
          <p:nvPr>
            <p:ph type="ftr" sz="quarter" idx="11"/>
          </p:nvPr>
        </p:nvSpPr>
        <p:spPr>
          <a:xfrm>
            <a:off x="19050" y="6527800"/>
            <a:ext cx="2895600" cy="246063"/>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183313" y="6527800"/>
            <a:ext cx="2133600" cy="193675"/>
          </a:xfrm>
          <a:prstGeom prst="rect">
            <a:avLst/>
          </a:prstGeom>
        </p:spPr>
        <p:txBody>
          <a:bodyPr/>
          <a:lstStyle>
            <a:lvl1pPr>
              <a:defRPr/>
            </a:lvl1pPr>
          </a:lstStyle>
          <a:p>
            <a:pPr>
              <a:defRPr/>
            </a:pPr>
            <a:fld id="{C138DB40-0955-4F4C-99CD-77CB90283583}" type="slidenum">
              <a:rPr lang="en-US"/>
              <a:pPr>
                <a:defRPr/>
              </a:pPr>
              <a:t>‹Nº›</a:t>
            </a:fld>
            <a:endParaRPr lang="en-US"/>
          </a:p>
        </p:txBody>
      </p:sp>
    </p:spTree>
    <p:extLst>
      <p:ext uri="{BB962C8B-B14F-4D97-AF65-F5344CB8AC3E}">
        <p14:creationId xmlns:p14="http://schemas.microsoft.com/office/powerpoint/2010/main" val="21611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tx1">
                    <a:lumMod val="75000"/>
                    <a:lumOff val="25000"/>
                  </a:schemeClr>
                </a:solidFill>
                <a:latin typeface="Candara" panose="020E0502030303020204" pitchFamily="34" charset="0"/>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120431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6" descr="Complemento-Logo-Gobierno-160x14px.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400" y="6692900"/>
            <a:ext cx="203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8604448" y="6453336"/>
            <a:ext cx="441146" cy="261610"/>
          </a:xfrm>
          <a:prstGeom prst="rect">
            <a:avLst/>
          </a:prstGeom>
          <a:noFill/>
        </p:spPr>
        <p:txBody>
          <a:bodyPr wrap="none" rtlCol="0">
            <a:spAutoFit/>
          </a:bodyPr>
          <a:lstStyle/>
          <a:p>
            <a:fld id="{7ADCAF48-8483-6A4C-A159-7FC517E87426}" type="slidenum">
              <a:rPr lang="es-ES" sz="1050" smtClean="0">
                <a:solidFill>
                  <a:schemeClr val="tx1">
                    <a:lumMod val="65000"/>
                    <a:lumOff val="35000"/>
                  </a:schemeClr>
                </a:solidFill>
                <a:latin typeface="Candara"/>
                <a:cs typeface="Candara"/>
              </a:rPr>
              <a:t>‹Nº›</a:t>
            </a:fld>
            <a:endParaRPr lang="es-ES" sz="1050" dirty="0">
              <a:solidFill>
                <a:schemeClr val="tx1">
                  <a:lumMod val="65000"/>
                  <a:lumOff val="35000"/>
                </a:schemeClr>
              </a:solidFill>
              <a:latin typeface="Candara"/>
              <a:cs typeface="Candara"/>
            </a:endParaRPr>
          </a:p>
        </p:txBody>
      </p:sp>
    </p:spTree>
  </p:cSld>
  <p:clrMap bg1="lt1" tx1="dk1" bg2="lt2" tx2="dk2" accent1="accent1" accent2="accent2" accent3="accent3" accent4="accent4" accent5="accent5" accent6="accent6" hlink="hlink" folHlink="folHlink"/>
  <p:sldLayoutIdLst>
    <p:sldLayoutId id="2147491084" r:id="rId1"/>
    <p:sldLayoutId id="2147491085" r:id="rId2"/>
    <p:sldLayoutId id="2147491086" r:id="rId3"/>
    <p:sldLayoutId id="2147491087" r:id="rId4"/>
    <p:sldLayoutId id="2147490993" r:id="rId5"/>
    <p:sldLayoutId id="2147491088" r:id="rId6"/>
    <p:sldLayoutId id="2147491090" r:id="rId7"/>
    <p:sldLayoutId id="2147491097" r:id="rId8"/>
    <p:sldLayoutId id="2147491098"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cid:ii_15ea9fcf9fb1727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hyperlink" Target="http://www.presentable.es/creatividad-2/como-hacer-brainstorming-tu-solo-para-obtener-ideas-originales-para-tus-presentacion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5" Type="http://schemas.openxmlformats.org/officeDocument/2006/relationships/image" Target="../media/image14.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3 Marcador de contenido"/>
          <p:cNvSpPr>
            <a:spLocks noGrp="1"/>
          </p:cNvSpPr>
          <p:nvPr>
            <p:ph sz="quarter" idx="11"/>
          </p:nvPr>
        </p:nvSpPr>
        <p:spPr bwMode="auto">
          <a:xfrm>
            <a:off x="379413" y="2316956"/>
            <a:ext cx="8472487"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s-ES_tradnl" altLang="es-CL" sz="3200" dirty="0">
                <a:solidFill>
                  <a:schemeClr val="accent1"/>
                </a:solidFill>
                <a:latin typeface="Candara" pitchFamily="34" charset="0"/>
                <a:ea typeface="Tahoma" pitchFamily="34" charset="0"/>
                <a:cs typeface="Candara" pitchFamily="34" charset="0"/>
              </a:rPr>
              <a:t>Control y Manejo de la Dotación</a:t>
            </a:r>
          </a:p>
        </p:txBody>
      </p:sp>
      <p:sp>
        <p:nvSpPr>
          <p:cNvPr id="113667" name="CuadroTexto 1"/>
          <p:cNvSpPr txBox="1">
            <a:spLocks noChangeArrowheads="1"/>
          </p:cNvSpPr>
          <p:nvPr/>
        </p:nvSpPr>
        <p:spPr bwMode="auto">
          <a:xfrm>
            <a:off x="2915816" y="4869160"/>
            <a:ext cx="309411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endParaRPr lang="es-CL" altLang="es-CL" sz="1100" dirty="0">
              <a:solidFill>
                <a:schemeClr val="accent1"/>
              </a:solidFill>
              <a:latin typeface="Candara" pitchFamily="34" charset="0"/>
            </a:endParaRPr>
          </a:p>
          <a:p>
            <a:pPr algn="ctr"/>
            <a:r>
              <a:rPr lang="es-CL" altLang="es-CL" sz="1100" b="1" dirty="0">
                <a:solidFill>
                  <a:schemeClr val="accent1"/>
                </a:solidFill>
                <a:latin typeface="Candara" pitchFamily="34" charset="0"/>
              </a:rPr>
              <a:t>Departamento de Gestión de Recursos Humanos</a:t>
            </a:r>
          </a:p>
          <a:p>
            <a:pPr algn="ctr"/>
            <a:r>
              <a:rPr lang="es-CL" altLang="es-CL" sz="1100" b="1" dirty="0">
                <a:solidFill>
                  <a:schemeClr val="accent1"/>
                </a:solidFill>
                <a:latin typeface="Candara" pitchFamily="34" charset="0"/>
              </a:rPr>
              <a:t>División de Gestión y Desarrollo de las Personas</a:t>
            </a:r>
          </a:p>
          <a:p>
            <a:pPr algn="ctr"/>
            <a:r>
              <a:rPr lang="es-CL" altLang="es-CL" sz="1100" b="1" dirty="0">
                <a:solidFill>
                  <a:schemeClr val="accent1"/>
                </a:solidFill>
                <a:latin typeface="Candara" pitchFamily="34" charset="0"/>
              </a:rPr>
              <a:t>Subsecretaria de Redes Asistenciales</a:t>
            </a:r>
          </a:p>
          <a:p>
            <a:pPr algn="ctr"/>
            <a:r>
              <a:rPr lang="es-CL" altLang="es-CL" sz="1100" b="1" dirty="0">
                <a:solidFill>
                  <a:schemeClr val="accent1"/>
                </a:solidFill>
                <a:latin typeface="Candara" pitchFamily="34" charset="0"/>
              </a:rPr>
              <a:t>Septiembre y Octubre 2017</a:t>
            </a:r>
          </a:p>
        </p:txBody>
      </p:sp>
      <p:grpSp>
        <p:nvGrpSpPr>
          <p:cNvPr id="113668" name="Group 26"/>
          <p:cNvGrpSpPr>
            <a:grpSpLocks/>
          </p:cNvGrpSpPr>
          <p:nvPr/>
        </p:nvGrpSpPr>
        <p:grpSpPr bwMode="auto">
          <a:xfrm>
            <a:off x="141836" y="3645024"/>
            <a:ext cx="8745538" cy="617538"/>
            <a:chOff x="356900" y="4419908"/>
            <a:chExt cx="8745040" cy="618511"/>
          </a:xfrm>
        </p:grpSpPr>
        <p:grpSp>
          <p:nvGrpSpPr>
            <p:cNvPr id="113669" name="2 Grupo"/>
            <p:cNvGrpSpPr>
              <a:grpSpLocks/>
            </p:cNvGrpSpPr>
            <p:nvPr/>
          </p:nvGrpSpPr>
          <p:grpSpPr bwMode="auto">
            <a:xfrm>
              <a:off x="356900" y="4419908"/>
              <a:ext cx="5976254" cy="614680"/>
              <a:chOff x="3608088" y="5329398"/>
              <a:chExt cx="4743450" cy="508540"/>
            </a:xfrm>
          </p:grpSpPr>
          <p:pic>
            <p:nvPicPr>
              <p:cNvPr id="21" name="Picture 20"/>
              <p:cNvPicPr>
                <a:picLocks noChangeAspect="1" noChangeArrowheads="1"/>
              </p:cNvPicPr>
              <p:nvPr/>
            </p:nvPicPr>
            <p:blipFill>
              <a:blip r:embed="rId3" cstate="email">
                <a:duotone>
                  <a:schemeClr val="bg2">
                    <a:shade val="45000"/>
                    <a:satMod val="135000"/>
                  </a:schemeClr>
                  <a:prstClr val="white"/>
                </a:duotone>
                <a:extLst/>
              </a:blip>
              <a:srcRect/>
              <a:stretch>
                <a:fillRect/>
              </a:stretch>
            </p:blipFill>
            <p:spPr bwMode="auto">
              <a:xfrm>
                <a:off x="3608088" y="5373216"/>
                <a:ext cx="962375" cy="375877"/>
              </a:xfrm>
              <a:prstGeom prst="rect">
                <a:avLst/>
              </a:prstGeom>
              <a:noFill/>
              <a:ln>
                <a:noFill/>
              </a:ln>
              <a:extLst/>
            </p:spPr>
          </p:pic>
          <p:pic>
            <p:nvPicPr>
              <p:cNvPr id="22" name="Picture 21"/>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858918" y="5410573"/>
                <a:ext cx="618801" cy="338520"/>
              </a:xfrm>
              <a:prstGeom prst="rect">
                <a:avLst/>
              </a:prstGeom>
              <a:noFill/>
              <a:ln>
                <a:noFill/>
              </a:ln>
              <a:extLst/>
            </p:spPr>
          </p:pic>
          <p:pic>
            <p:nvPicPr>
              <p:cNvPr id="23" name="Picture 22"/>
              <p:cNvPicPr>
                <a:picLocks noChangeAspect="1" noChangeArrowheads="1"/>
              </p:cNvPicPr>
              <p:nvPr/>
            </p:nvPicPr>
            <p:blipFill>
              <a:blip r:embed="rId5" cstate="email">
                <a:duotone>
                  <a:schemeClr val="bg2">
                    <a:shade val="45000"/>
                    <a:satMod val="135000"/>
                  </a:schemeClr>
                  <a:prstClr val="white"/>
                </a:duotone>
                <a:extLst/>
              </a:blip>
              <a:srcRect/>
              <a:stretch>
                <a:fillRect/>
              </a:stretch>
            </p:blipFill>
            <p:spPr bwMode="auto">
              <a:xfrm>
                <a:off x="7116560" y="5406933"/>
                <a:ext cx="349440" cy="349440"/>
              </a:xfrm>
              <a:prstGeom prst="rect">
                <a:avLst/>
              </a:prstGeom>
              <a:solidFill>
                <a:schemeClr val="accent1"/>
              </a:solidFill>
              <a:ln>
                <a:noFill/>
              </a:ln>
            </p:spPr>
          </p:pic>
          <p:pic>
            <p:nvPicPr>
              <p:cNvPr id="24" name="Picture 23"/>
              <p:cNvPicPr>
                <a:picLocks noChangeAspect="1" noChangeArrowheads="1"/>
              </p:cNvPicPr>
              <p:nvPr/>
            </p:nvPicPr>
            <p:blipFill>
              <a:blip r:embed="rId6" cstate="email">
                <a:duotone>
                  <a:schemeClr val="bg2">
                    <a:shade val="45000"/>
                    <a:satMod val="135000"/>
                  </a:schemeClr>
                  <a:prstClr val="white"/>
                </a:duotone>
                <a:extLst/>
              </a:blip>
              <a:srcRect/>
              <a:stretch>
                <a:fillRect/>
              </a:stretch>
            </p:blipFill>
            <p:spPr bwMode="auto">
              <a:xfrm>
                <a:off x="5757493" y="5428780"/>
                <a:ext cx="390581" cy="374306"/>
              </a:xfrm>
              <a:prstGeom prst="rect">
                <a:avLst/>
              </a:prstGeom>
              <a:noFill/>
              <a:ln>
                <a:noFill/>
              </a:ln>
              <a:extLst/>
            </p:spPr>
          </p:pic>
          <p:pic>
            <p:nvPicPr>
              <p:cNvPr id="25" name="Picture 24"/>
              <p:cNvPicPr>
                <a:picLocks noChangeAspect="1" noChangeArrowheads="1"/>
              </p:cNvPicPr>
              <p:nvPr/>
            </p:nvPicPr>
            <p:blipFill>
              <a:blip r:embed="rId7" cstate="email">
                <a:duotone>
                  <a:schemeClr val="bg2">
                    <a:shade val="45000"/>
                    <a:satMod val="135000"/>
                  </a:schemeClr>
                  <a:prstClr val="white"/>
                </a:duotone>
                <a:extLst/>
              </a:blip>
              <a:srcRect/>
              <a:stretch>
                <a:fillRect/>
              </a:stretch>
            </p:blipFill>
            <p:spPr bwMode="auto">
              <a:xfrm>
                <a:off x="7713743" y="5420978"/>
                <a:ext cx="637795" cy="328114"/>
              </a:xfrm>
              <a:prstGeom prst="rect">
                <a:avLst/>
              </a:prstGeom>
              <a:noFill/>
              <a:ln>
                <a:noFill/>
              </a:ln>
              <a:extLst/>
            </p:spPr>
          </p:pic>
          <p:pic>
            <p:nvPicPr>
              <p:cNvPr id="113679" name="1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52002" y="5329398"/>
                <a:ext cx="352246" cy="5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70" name="2 Grupo"/>
            <p:cNvGrpSpPr>
              <a:grpSpLocks/>
            </p:cNvGrpSpPr>
            <p:nvPr/>
          </p:nvGrpSpPr>
          <p:grpSpPr bwMode="auto">
            <a:xfrm>
              <a:off x="6651026" y="4419908"/>
              <a:ext cx="2450914" cy="618511"/>
              <a:chOff x="4858918" y="5329398"/>
              <a:chExt cx="1945330" cy="508540"/>
            </a:xfrm>
          </p:grpSpPr>
          <p:pic>
            <p:nvPicPr>
              <p:cNvPr id="16" name="Picture 15"/>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858918" y="5410573"/>
                <a:ext cx="618801" cy="338520"/>
              </a:xfrm>
              <a:prstGeom prst="rect">
                <a:avLst/>
              </a:prstGeom>
              <a:noFill/>
              <a:ln>
                <a:noFill/>
              </a:ln>
              <a:extLst/>
            </p:spPr>
          </p:pic>
          <p:pic>
            <p:nvPicPr>
              <p:cNvPr id="18" name="Picture 17"/>
              <p:cNvPicPr>
                <a:picLocks noChangeAspect="1" noChangeArrowheads="1"/>
              </p:cNvPicPr>
              <p:nvPr/>
            </p:nvPicPr>
            <p:blipFill>
              <a:blip r:embed="rId6" cstate="email">
                <a:duotone>
                  <a:schemeClr val="bg2">
                    <a:shade val="45000"/>
                    <a:satMod val="135000"/>
                  </a:schemeClr>
                  <a:prstClr val="white"/>
                </a:duotone>
                <a:extLst/>
              </a:blip>
              <a:srcRect/>
              <a:stretch>
                <a:fillRect/>
              </a:stretch>
            </p:blipFill>
            <p:spPr bwMode="auto">
              <a:xfrm>
                <a:off x="5757493" y="5428780"/>
                <a:ext cx="390581" cy="374306"/>
              </a:xfrm>
              <a:prstGeom prst="rect">
                <a:avLst/>
              </a:prstGeom>
              <a:noFill/>
              <a:ln>
                <a:noFill/>
              </a:ln>
              <a:extLst/>
            </p:spPr>
          </p:pic>
          <p:pic>
            <p:nvPicPr>
              <p:cNvPr id="113673" name="1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52002" y="5329398"/>
                <a:ext cx="352246" cy="5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med" advClick="0" advTm="4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B1462615-4E86-4840-A5BD-E76EDF39E579}"/>
              </a:ext>
            </a:extLst>
          </p:cNvPr>
          <p:cNvSpPr txBox="1">
            <a:spLocks/>
          </p:cNvSpPr>
          <p:nvPr/>
        </p:nvSpPr>
        <p:spPr>
          <a:xfrm>
            <a:off x="360040" y="25467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Provisión de la Dotación:</a:t>
            </a:r>
          </a:p>
        </p:txBody>
      </p:sp>
      <p:pic>
        <p:nvPicPr>
          <p:cNvPr id="7" name="Picture 6" descr="http://thumbs.dreamstime.com/z/icono-de-la-b%C3%BAsqueda-del-empleado-19553331.jpg">
            <a:extLst>
              <a:ext uri="{FF2B5EF4-FFF2-40B4-BE49-F238E27FC236}">
                <a16:creationId xmlns:a16="http://schemas.microsoft.com/office/drawing/2014/main" xmlns="" id="{6579BD45-B2B6-41F4-8689-F036B3CED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332656"/>
            <a:ext cx="11668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xmlns="" id="{34332287-0678-45C4-9405-EDBA8A7AC93A}"/>
              </a:ext>
            </a:extLst>
          </p:cNvPr>
          <p:cNvPicPr>
            <a:picLocks noChangeAspect="1"/>
          </p:cNvPicPr>
          <p:nvPr/>
        </p:nvPicPr>
        <p:blipFill>
          <a:blip r:embed="rId3"/>
          <a:stretch>
            <a:fillRect/>
          </a:stretch>
        </p:blipFill>
        <p:spPr>
          <a:xfrm>
            <a:off x="2136320" y="928597"/>
            <a:ext cx="3063947" cy="2719511"/>
          </a:xfrm>
          <a:prstGeom prst="rect">
            <a:avLst/>
          </a:prstGeom>
        </p:spPr>
      </p:pic>
      <p:sp>
        <p:nvSpPr>
          <p:cNvPr id="3" name="Elipse 2">
            <a:extLst>
              <a:ext uri="{FF2B5EF4-FFF2-40B4-BE49-F238E27FC236}">
                <a16:creationId xmlns:a16="http://schemas.microsoft.com/office/drawing/2014/main" xmlns="" id="{55D7A122-8A1A-4AF6-9557-F54D9C342CA2}"/>
              </a:ext>
            </a:extLst>
          </p:cNvPr>
          <p:cNvSpPr/>
          <p:nvPr/>
        </p:nvSpPr>
        <p:spPr>
          <a:xfrm>
            <a:off x="4036102" y="3312148"/>
            <a:ext cx="1265373" cy="456475"/>
          </a:xfrm>
          <a:prstGeom prst="ellipse">
            <a:avLst/>
          </a:prstGeom>
          <a:noFill/>
          <a:ln>
            <a:solidFill>
              <a:srgbClr val="EF414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xmlns="" id="{E5176A1D-A248-459B-8EED-5BCA3A74D92B}"/>
              </a:ext>
            </a:extLst>
          </p:cNvPr>
          <p:cNvSpPr/>
          <p:nvPr/>
        </p:nvSpPr>
        <p:spPr>
          <a:xfrm>
            <a:off x="6022755" y="2182905"/>
            <a:ext cx="99439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59</a:t>
            </a:r>
          </a:p>
        </p:txBody>
      </p:sp>
      <p:grpSp>
        <p:nvGrpSpPr>
          <p:cNvPr id="8" name="Grupo 7">
            <a:extLst>
              <a:ext uri="{FF2B5EF4-FFF2-40B4-BE49-F238E27FC236}">
                <a16:creationId xmlns:a16="http://schemas.microsoft.com/office/drawing/2014/main" xmlns="" id="{C9300122-EE37-49E7-B086-1AE2F13E87DF}"/>
              </a:ext>
            </a:extLst>
          </p:cNvPr>
          <p:cNvGrpSpPr/>
          <p:nvPr/>
        </p:nvGrpSpPr>
        <p:grpSpPr>
          <a:xfrm>
            <a:off x="854048" y="3742480"/>
            <a:ext cx="2564544" cy="2885014"/>
            <a:chOff x="914208" y="3861048"/>
            <a:chExt cx="2564544" cy="2885014"/>
          </a:xfrm>
        </p:grpSpPr>
        <p:pic>
          <p:nvPicPr>
            <p:cNvPr id="9" name="Imagen 8">
              <a:extLst>
                <a:ext uri="{FF2B5EF4-FFF2-40B4-BE49-F238E27FC236}">
                  <a16:creationId xmlns:a16="http://schemas.microsoft.com/office/drawing/2014/main" xmlns="" id="{5239EEF4-6EF7-47A1-8BDA-2AD83D8004A3}"/>
                </a:ext>
              </a:extLst>
            </p:cNvPr>
            <p:cNvPicPr>
              <a:picLocks noChangeAspect="1"/>
            </p:cNvPicPr>
            <p:nvPr/>
          </p:nvPicPr>
          <p:blipFill>
            <a:blip r:embed="rId4"/>
            <a:stretch>
              <a:fillRect/>
            </a:stretch>
          </p:blipFill>
          <p:spPr>
            <a:xfrm>
              <a:off x="914208" y="3889138"/>
              <a:ext cx="2564544" cy="2856924"/>
            </a:xfrm>
            <a:prstGeom prst="rect">
              <a:avLst/>
            </a:prstGeom>
          </p:spPr>
        </p:pic>
        <p:sp>
          <p:nvSpPr>
            <p:cNvPr id="5" name="CuadroTexto 4"/>
            <p:cNvSpPr txBox="1"/>
            <p:nvPr/>
          </p:nvSpPr>
          <p:spPr>
            <a:xfrm>
              <a:off x="914208" y="3861048"/>
              <a:ext cx="2564544" cy="276999"/>
            </a:xfrm>
            <a:prstGeom prst="rect">
              <a:avLst/>
            </a:prstGeom>
            <a:solidFill>
              <a:schemeClr val="tx2"/>
            </a:solidFill>
          </p:spPr>
          <p:txBody>
            <a:bodyPr wrap="square" rtlCol="0">
              <a:spAutoFit/>
            </a:bodyPr>
            <a:lstStyle/>
            <a:p>
              <a:r>
                <a:rPr lang="es-CL" sz="1200" dirty="0">
                  <a:solidFill>
                    <a:schemeClr val="bg1"/>
                  </a:solidFill>
                </a:rPr>
                <a:t>DATOS PLANTA PROVISTA 30/04</a:t>
              </a:r>
            </a:p>
          </p:txBody>
        </p:sp>
      </p:grpSp>
      <p:grpSp>
        <p:nvGrpSpPr>
          <p:cNvPr id="12" name="Grupo 11">
            <a:extLst>
              <a:ext uri="{FF2B5EF4-FFF2-40B4-BE49-F238E27FC236}">
                <a16:creationId xmlns:a16="http://schemas.microsoft.com/office/drawing/2014/main" xmlns="" id="{FBCD16FA-8CC7-444E-A80A-CB41F7D66778}"/>
              </a:ext>
            </a:extLst>
          </p:cNvPr>
          <p:cNvGrpSpPr/>
          <p:nvPr/>
        </p:nvGrpSpPr>
        <p:grpSpPr>
          <a:xfrm>
            <a:off x="5231454" y="3717032"/>
            <a:ext cx="2580906" cy="2885474"/>
            <a:chOff x="4804279" y="3860588"/>
            <a:chExt cx="2580906" cy="2885474"/>
          </a:xfrm>
        </p:grpSpPr>
        <p:pic>
          <p:nvPicPr>
            <p:cNvPr id="10" name="Imagen 9">
              <a:extLst>
                <a:ext uri="{FF2B5EF4-FFF2-40B4-BE49-F238E27FC236}">
                  <a16:creationId xmlns:a16="http://schemas.microsoft.com/office/drawing/2014/main" xmlns="" id="{3C6C450E-9E9B-4F53-B279-56A060B4BD11}"/>
                </a:ext>
              </a:extLst>
            </p:cNvPr>
            <p:cNvPicPr>
              <a:picLocks noChangeAspect="1"/>
            </p:cNvPicPr>
            <p:nvPr/>
          </p:nvPicPr>
          <p:blipFill>
            <a:blip r:embed="rId5"/>
            <a:stretch>
              <a:fillRect/>
            </a:stretch>
          </p:blipFill>
          <p:spPr>
            <a:xfrm>
              <a:off x="4804279" y="3870911"/>
              <a:ext cx="2580906" cy="2875151"/>
            </a:xfrm>
            <a:prstGeom prst="rect">
              <a:avLst/>
            </a:prstGeom>
          </p:spPr>
        </p:pic>
        <p:sp>
          <p:nvSpPr>
            <p:cNvPr id="11" name="CuadroTexto 10"/>
            <p:cNvSpPr txBox="1"/>
            <p:nvPr/>
          </p:nvSpPr>
          <p:spPr>
            <a:xfrm>
              <a:off x="4804279" y="3860588"/>
              <a:ext cx="2564544" cy="276999"/>
            </a:xfrm>
            <a:prstGeom prst="rect">
              <a:avLst/>
            </a:prstGeom>
            <a:solidFill>
              <a:schemeClr val="tx2"/>
            </a:solidFill>
          </p:spPr>
          <p:txBody>
            <a:bodyPr wrap="square" rtlCol="0">
              <a:spAutoFit/>
            </a:bodyPr>
            <a:lstStyle/>
            <a:p>
              <a:r>
                <a:rPr lang="es-CL" sz="1200" dirty="0">
                  <a:solidFill>
                    <a:schemeClr val="bg1"/>
                  </a:solidFill>
                </a:rPr>
                <a:t>DATOS PLANTA PROVISTA 31/08</a:t>
              </a:r>
            </a:p>
          </p:txBody>
        </p:sp>
      </p:grpSp>
    </p:spTree>
    <p:extLst>
      <p:ext uri="{BB962C8B-B14F-4D97-AF65-F5344CB8AC3E}">
        <p14:creationId xmlns:p14="http://schemas.microsoft.com/office/powerpoint/2010/main" val="249243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0" y="404813"/>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Provisión de la Dotación:</a:t>
            </a:r>
          </a:p>
        </p:txBody>
      </p:sp>
      <p:sp>
        <p:nvSpPr>
          <p:cNvPr id="3" name="2 CuadroTexto"/>
          <p:cNvSpPr txBox="1"/>
          <p:nvPr/>
        </p:nvSpPr>
        <p:spPr>
          <a:xfrm>
            <a:off x="395536" y="1124744"/>
            <a:ext cx="8208912" cy="1477328"/>
          </a:xfrm>
          <a:prstGeom prst="rect">
            <a:avLst/>
          </a:prstGeom>
          <a:noFill/>
        </p:spPr>
        <p:txBody>
          <a:bodyPr wrap="square" rtlCol="0">
            <a:spAutoFit/>
          </a:bodyPr>
          <a:lstStyle/>
          <a:p>
            <a:pPr marL="285750" indent="-285750">
              <a:buFont typeface="Arial" panose="020B0604020202020204" pitchFamily="34" charset="0"/>
              <a:buChar char="•"/>
            </a:pPr>
            <a:r>
              <a:rPr lang="es-ES_tradnl" dirty="0">
                <a:solidFill>
                  <a:schemeClr val="tx2"/>
                </a:solidFill>
              </a:rPr>
              <a:t>Sistema de Información Recursos Humanos (SIRH). </a:t>
            </a:r>
          </a:p>
          <a:p>
            <a:endParaRPr lang="es-ES_tradnl" dirty="0">
              <a:solidFill>
                <a:schemeClr val="tx2"/>
              </a:solidFill>
            </a:endParaRPr>
          </a:p>
          <a:p>
            <a:pPr marL="285750" indent="-285750">
              <a:buFont typeface="Arial" panose="020B0604020202020204" pitchFamily="34" charset="0"/>
              <a:buChar char="•"/>
            </a:pPr>
            <a:r>
              <a:rPr lang="es-ES_tradnl" dirty="0">
                <a:solidFill>
                  <a:schemeClr val="tx2"/>
                </a:solidFill>
              </a:rPr>
              <a:t>Sistema de Información y Control de Personal de la Administración del Estado (SIAPER).</a:t>
            </a:r>
          </a:p>
          <a:p>
            <a:endParaRPr lang="es-CL" dirty="0"/>
          </a:p>
        </p:txBody>
      </p:sp>
      <p:sp>
        <p:nvSpPr>
          <p:cNvPr id="7" name="6 CuadroTexto"/>
          <p:cNvSpPr txBox="1"/>
          <p:nvPr/>
        </p:nvSpPr>
        <p:spPr>
          <a:xfrm>
            <a:off x="2393294" y="2442737"/>
            <a:ext cx="2430016" cy="830997"/>
          </a:xfrm>
          <a:prstGeom prst="rect">
            <a:avLst/>
          </a:prstGeom>
          <a:noFill/>
        </p:spPr>
        <p:txBody>
          <a:bodyPr wrap="square" rtlCol="0">
            <a:spAutoFit/>
          </a:bodyPr>
          <a:lstStyle>
            <a:defPPr>
              <a:defRPr lang="en-US"/>
            </a:defPPr>
            <a:lvl1pPr algn="ctr">
              <a:defRPr sz="1600">
                <a:solidFill>
                  <a:schemeClr val="tx2"/>
                </a:solidFill>
              </a:defRPr>
            </a:lvl1pPr>
          </a:lstStyle>
          <a:p>
            <a:r>
              <a:rPr lang="es-ES_tradnl" b="1" dirty="0"/>
              <a:t> Dotación Provista al 31.08.2017 ó 30.09.2017</a:t>
            </a:r>
            <a:endParaRPr lang="es-CL" dirty="0"/>
          </a:p>
        </p:txBody>
      </p:sp>
      <p:sp>
        <p:nvSpPr>
          <p:cNvPr id="12" name="11 Elipse"/>
          <p:cNvSpPr/>
          <p:nvPr/>
        </p:nvSpPr>
        <p:spPr>
          <a:xfrm>
            <a:off x="2249278" y="2458056"/>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a:t>1</a:t>
            </a:r>
            <a:endParaRPr lang="es-CL" dirty="0"/>
          </a:p>
        </p:txBody>
      </p:sp>
      <p:sp>
        <p:nvSpPr>
          <p:cNvPr id="14" name="13 CuadroTexto"/>
          <p:cNvSpPr txBox="1"/>
          <p:nvPr/>
        </p:nvSpPr>
        <p:spPr>
          <a:xfrm>
            <a:off x="6126831" y="2453987"/>
            <a:ext cx="2304256" cy="830997"/>
          </a:xfrm>
          <a:prstGeom prst="rect">
            <a:avLst/>
          </a:prstGeom>
          <a:noFill/>
        </p:spPr>
        <p:txBody>
          <a:bodyPr wrap="square" rtlCol="0">
            <a:spAutoFit/>
          </a:bodyPr>
          <a:lstStyle/>
          <a:p>
            <a:pPr algn="ctr"/>
            <a:r>
              <a:rPr lang="es-ES_tradnl" sz="1600" b="1" dirty="0">
                <a:solidFill>
                  <a:schemeClr val="tx2"/>
                </a:solidFill>
              </a:rPr>
              <a:t>Identificación Cargos Vacantes respecto a la propuesta de DFL</a:t>
            </a:r>
            <a:endParaRPr lang="es-CL" dirty="0">
              <a:solidFill>
                <a:schemeClr val="tx2"/>
              </a:solidFill>
            </a:endParaRPr>
          </a:p>
        </p:txBody>
      </p:sp>
      <p:sp>
        <p:nvSpPr>
          <p:cNvPr id="16" name="15 Elipse"/>
          <p:cNvSpPr/>
          <p:nvPr/>
        </p:nvSpPr>
        <p:spPr>
          <a:xfrm>
            <a:off x="5809454" y="245186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a:t>2</a:t>
            </a:r>
            <a:endParaRPr lang="es-CL" dirty="0"/>
          </a:p>
        </p:txBody>
      </p:sp>
      <p:sp>
        <p:nvSpPr>
          <p:cNvPr id="20" name="19 CuadroTexto"/>
          <p:cNvSpPr txBox="1"/>
          <p:nvPr/>
        </p:nvSpPr>
        <p:spPr>
          <a:xfrm>
            <a:off x="538061" y="4334739"/>
            <a:ext cx="2849519" cy="830997"/>
          </a:xfrm>
          <a:prstGeom prst="rect">
            <a:avLst/>
          </a:prstGeom>
          <a:noFill/>
        </p:spPr>
        <p:txBody>
          <a:bodyPr wrap="square" rtlCol="0">
            <a:spAutoFit/>
          </a:bodyPr>
          <a:lstStyle/>
          <a:p>
            <a:pPr algn="ctr"/>
            <a:r>
              <a:rPr lang="es-ES_tradnl" sz="1600" b="1" dirty="0">
                <a:solidFill>
                  <a:schemeClr val="tx2"/>
                </a:solidFill>
              </a:rPr>
              <a:t>Identificación Contratas sujetos posible de Encasillamiento</a:t>
            </a:r>
            <a:endParaRPr lang="es-CL" dirty="0"/>
          </a:p>
        </p:txBody>
      </p:sp>
      <p:sp>
        <p:nvSpPr>
          <p:cNvPr id="21" name="20 Elipse"/>
          <p:cNvSpPr/>
          <p:nvPr/>
        </p:nvSpPr>
        <p:spPr>
          <a:xfrm>
            <a:off x="395536" y="4337546"/>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a:t>3</a:t>
            </a:r>
            <a:endParaRPr lang="es-CL" dirty="0"/>
          </a:p>
        </p:txBody>
      </p:sp>
      <p:pic>
        <p:nvPicPr>
          <p:cNvPr id="23" name="Picture 4" descr="http://ideaspacesoft.files.wordpress.com/2012/06/foros-de-debate.jpg"/>
          <p:cNvPicPr/>
          <p:nvPr/>
        </p:nvPicPr>
        <p:blipFill>
          <a:blip r:embed="rId2">
            <a:extLst>
              <a:ext uri="{28A0092B-C50C-407E-A947-70E740481C1C}">
                <a14:useLocalDpi xmlns:a14="http://schemas.microsoft.com/office/drawing/2010/main" val="0"/>
              </a:ext>
            </a:extLst>
          </a:blip>
          <a:srcRect/>
          <a:stretch>
            <a:fillRect/>
          </a:stretch>
        </p:blipFill>
        <p:spPr bwMode="auto">
          <a:xfrm>
            <a:off x="2928217" y="3267335"/>
            <a:ext cx="1360170" cy="1020445"/>
          </a:xfrm>
          <a:prstGeom prst="rect">
            <a:avLst/>
          </a:prstGeom>
          <a:noFill/>
          <a:extLst>
            <a:ext uri="{909E8E84-426E-40DD-AFC4-6F175D3DCCD1}">
              <a14:hiddenFill xmlns:a14="http://schemas.microsoft.com/office/drawing/2010/main">
                <a:solidFill>
                  <a:srgbClr val="FFFFFF"/>
                </a:solidFill>
              </a14:hiddenFill>
            </a:ext>
          </a:extLst>
        </p:spPr>
      </p:pic>
      <p:sp>
        <p:nvSpPr>
          <p:cNvPr id="24" name="23 CuadroTexto"/>
          <p:cNvSpPr txBox="1"/>
          <p:nvPr/>
        </p:nvSpPr>
        <p:spPr>
          <a:xfrm>
            <a:off x="4355976" y="4293096"/>
            <a:ext cx="2477536" cy="830997"/>
          </a:xfrm>
          <a:prstGeom prst="rect">
            <a:avLst/>
          </a:prstGeom>
          <a:noFill/>
        </p:spPr>
        <p:txBody>
          <a:bodyPr wrap="square" rtlCol="0">
            <a:spAutoFit/>
          </a:bodyPr>
          <a:lstStyle/>
          <a:p>
            <a:pPr algn="ctr"/>
            <a:r>
              <a:rPr lang="es-ES_tradnl" sz="1600" b="1" dirty="0">
                <a:solidFill>
                  <a:schemeClr val="tx2"/>
                </a:solidFill>
              </a:rPr>
              <a:t>Validaciones en Sistemas de Información</a:t>
            </a:r>
            <a:endParaRPr lang="es-CL" b="1" dirty="0"/>
          </a:p>
        </p:txBody>
      </p:sp>
      <p:sp>
        <p:nvSpPr>
          <p:cNvPr id="25" name="24 Elipse"/>
          <p:cNvSpPr/>
          <p:nvPr/>
        </p:nvSpPr>
        <p:spPr>
          <a:xfrm>
            <a:off x="4411397" y="4373018"/>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a:t>4</a:t>
            </a:r>
            <a:endParaRPr lang="es-CL" dirty="0"/>
          </a:p>
        </p:txBody>
      </p:sp>
      <p:pic>
        <p:nvPicPr>
          <p:cNvPr id="28" name="27 Imagen" descr="http://thumbs.dreamstime.com/z/botones-de-la-validaci%C3%B3n-34831688.jpg"/>
          <p:cNvPicPr/>
          <p:nvPr/>
        </p:nvPicPr>
        <p:blipFill rotWithShape="1">
          <a:blip r:embed="rId3">
            <a:extLst>
              <a:ext uri="{28A0092B-C50C-407E-A947-70E740481C1C}">
                <a14:useLocalDpi xmlns:a14="http://schemas.microsoft.com/office/drawing/2010/main" val="0"/>
              </a:ext>
            </a:extLst>
          </a:blip>
          <a:srcRect l="4621" r="5999" b="13424"/>
          <a:stretch/>
        </p:blipFill>
        <p:spPr bwMode="auto">
          <a:xfrm>
            <a:off x="6803935" y="3284984"/>
            <a:ext cx="1154930" cy="1019362"/>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xmlns="" id="{A13D911D-B909-4ECC-91E5-1F74AA6D6BCE}"/>
              </a:ext>
            </a:extLst>
          </p:cNvPr>
          <p:cNvPicPr>
            <a:picLocks noChangeAspect="1"/>
          </p:cNvPicPr>
          <p:nvPr/>
        </p:nvPicPr>
        <p:blipFill>
          <a:blip r:embed="rId4"/>
          <a:stretch>
            <a:fillRect/>
          </a:stretch>
        </p:blipFill>
        <p:spPr>
          <a:xfrm>
            <a:off x="1151247" y="5252622"/>
            <a:ext cx="1645518" cy="1200714"/>
          </a:xfrm>
          <a:prstGeom prst="rect">
            <a:avLst/>
          </a:prstGeom>
        </p:spPr>
      </p:pic>
      <p:pic>
        <p:nvPicPr>
          <p:cNvPr id="5" name="Imagen 4">
            <a:extLst>
              <a:ext uri="{FF2B5EF4-FFF2-40B4-BE49-F238E27FC236}">
                <a16:creationId xmlns:a16="http://schemas.microsoft.com/office/drawing/2014/main" xmlns="" id="{D90CE2DC-C242-4431-BE3D-FF2A11DC40D3}"/>
              </a:ext>
            </a:extLst>
          </p:cNvPr>
          <p:cNvPicPr>
            <a:picLocks noChangeAspect="1"/>
          </p:cNvPicPr>
          <p:nvPr/>
        </p:nvPicPr>
        <p:blipFill>
          <a:blip r:embed="rId5"/>
          <a:stretch>
            <a:fillRect/>
          </a:stretch>
        </p:blipFill>
        <p:spPr>
          <a:xfrm>
            <a:off x="4821041" y="5252622"/>
            <a:ext cx="1678588" cy="1200714"/>
          </a:xfrm>
          <a:prstGeom prst="rect">
            <a:avLst/>
          </a:prstGeom>
        </p:spPr>
      </p:pic>
    </p:spTree>
    <p:extLst>
      <p:ext uri="{BB962C8B-B14F-4D97-AF65-F5344CB8AC3E}">
        <p14:creationId xmlns:p14="http://schemas.microsoft.com/office/powerpoint/2010/main" val="1426430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4" grpId="0"/>
      <p:bldP spid="16" grpId="0" animBg="1"/>
      <p:bldP spid="20" grpId="0"/>
      <p:bldP spid="21"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http://www.hospitalantofagasta.gob.cl/wp-content/uploads/2012/01/SIRH.jpg">
            <a:extLst>
              <a:ext uri="{FF2B5EF4-FFF2-40B4-BE49-F238E27FC236}">
                <a16:creationId xmlns:a16="http://schemas.microsoft.com/office/drawing/2014/main" xmlns="" id="{A2B2AF9F-05E0-4939-91C1-20F233177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021" y="3706865"/>
            <a:ext cx="15176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14 Diagrama">
            <a:extLst>
              <a:ext uri="{FF2B5EF4-FFF2-40B4-BE49-F238E27FC236}">
                <a16:creationId xmlns:a16="http://schemas.microsoft.com/office/drawing/2014/main" xmlns="" id="{F31AEACB-D151-4CFB-8608-032D0C7DB25A}"/>
              </a:ext>
            </a:extLst>
          </p:cNvPr>
          <p:cNvGraphicFramePr/>
          <p:nvPr>
            <p:extLst>
              <p:ext uri="{D42A27DB-BD31-4B8C-83A1-F6EECF244321}">
                <p14:modId xmlns:p14="http://schemas.microsoft.com/office/powerpoint/2010/main" val="1509098799"/>
              </p:ext>
            </p:extLst>
          </p:nvPr>
        </p:nvGraphicFramePr>
        <p:xfrm>
          <a:off x="249558" y="800349"/>
          <a:ext cx="281027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41" name="Imagen 2">
            <a:extLst>
              <a:ext uri="{FF2B5EF4-FFF2-40B4-BE49-F238E27FC236}">
                <a16:creationId xmlns:a16="http://schemas.microsoft.com/office/drawing/2014/main" xmlns="" id="{F326F55D-24CD-4021-86CB-9A47B5B441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99705" y="1921297"/>
            <a:ext cx="16033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22 Flecha derecha">
            <a:extLst>
              <a:ext uri="{FF2B5EF4-FFF2-40B4-BE49-F238E27FC236}">
                <a16:creationId xmlns:a16="http://schemas.microsoft.com/office/drawing/2014/main" xmlns="" id="{B8AD64AE-C966-4F14-AFC7-F663E1E0D0B3}"/>
              </a:ext>
            </a:extLst>
          </p:cNvPr>
          <p:cNvSpPr/>
          <p:nvPr/>
        </p:nvSpPr>
        <p:spPr>
          <a:xfrm>
            <a:off x="3342240" y="2958728"/>
            <a:ext cx="840823" cy="39826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solidFill>
                <a:prstClr val="white"/>
              </a:solidFill>
            </a:endParaRPr>
          </a:p>
        </p:txBody>
      </p:sp>
      <p:sp>
        <p:nvSpPr>
          <p:cNvPr id="66" name="23 Rectángulo redondeado">
            <a:extLst>
              <a:ext uri="{FF2B5EF4-FFF2-40B4-BE49-F238E27FC236}">
                <a16:creationId xmlns:a16="http://schemas.microsoft.com/office/drawing/2014/main" xmlns="" id="{ED098A9E-9C90-4008-8E61-76CC3D76CA69}"/>
              </a:ext>
            </a:extLst>
          </p:cNvPr>
          <p:cNvSpPr/>
          <p:nvPr/>
        </p:nvSpPr>
        <p:spPr>
          <a:xfrm>
            <a:off x="4557713" y="2348880"/>
            <a:ext cx="4046735"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67" name="30 Rectángulo redondeado">
            <a:extLst>
              <a:ext uri="{FF2B5EF4-FFF2-40B4-BE49-F238E27FC236}">
                <a16:creationId xmlns:a16="http://schemas.microsoft.com/office/drawing/2014/main" xmlns="" id="{6DAC3E12-CC2A-4645-A44D-DB6F06F37F2B}"/>
              </a:ext>
            </a:extLst>
          </p:cNvPr>
          <p:cNvSpPr/>
          <p:nvPr/>
        </p:nvSpPr>
        <p:spPr>
          <a:xfrm>
            <a:off x="4742306" y="2636912"/>
            <a:ext cx="1635518" cy="47791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sz="1200" b="1" dirty="0">
                <a:solidFill>
                  <a:prstClr val="black"/>
                </a:solidFill>
              </a:rPr>
              <a:t>Antigüedad y Relación de Servicios</a:t>
            </a:r>
          </a:p>
        </p:txBody>
      </p:sp>
      <p:sp>
        <p:nvSpPr>
          <p:cNvPr id="68" name="30 Rectángulo redondeado">
            <a:extLst>
              <a:ext uri="{FF2B5EF4-FFF2-40B4-BE49-F238E27FC236}">
                <a16:creationId xmlns:a16="http://schemas.microsoft.com/office/drawing/2014/main" xmlns="" id="{D963A269-681F-4974-B6FD-FF35D1150497}"/>
              </a:ext>
            </a:extLst>
          </p:cNvPr>
          <p:cNvSpPr/>
          <p:nvPr/>
        </p:nvSpPr>
        <p:spPr>
          <a:xfrm>
            <a:off x="6660232" y="2667706"/>
            <a:ext cx="1698419" cy="49145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sz="1200" b="1" dirty="0">
                <a:solidFill>
                  <a:prstClr val="black"/>
                </a:solidFill>
              </a:rPr>
              <a:t>Histórico Calificaciones</a:t>
            </a:r>
          </a:p>
        </p:txBody>
      </p:sp>
      <p:sp>
        <p:nvSpPr>
          <p:cNvPr id="69" name="30 Rectángulo redondeado">
            <a:extLst>
              <a:ext uri="{FF2B5EF4-FFF2-40B4-BE49-F238E27FC236}">
                <a16:creationId xmlns:a16="http://schemas.microsoft.com/office/drawing/2014/main" xmlns="" id="{04400F2B-733F-4954-9592-F0A5BAEB5D1F}"/>
              </a:ext>
            </a:extLst>
          </p:cNvPr>
          <p:cNvSpPr/>
          <p:nvPr/>
        </p:nvSpPr>
        <p:spPr>
          <a:xfrm>
            <a:off x="4797222" y="3474868"/>
            <a:ext cx="1580602" cy="45829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sz="1200" b="1" dirty="0">
                <a:solidFill>
                  <a:prstClr val="black"/>
                </a:solidFill>
              </a:rPr>
              <a:t>Capacitaciones </a:t>
            </a:r>
          </a:p>
        </p:txBody>
      </p:sp>
      <p:sp>
        <p:nvSpPr>
          <p:cNvPr id="70" name="30 Rectángulo redondeado">
            <a:extLst>
              <a:ext uri="{FF2B5EF4-FFF2-40B4-BE49-F238E27FC236}">
                <a16:creationId xmlns:a16="http://schemas.microsoft.com/office/drawing/2014/main" xmlns="" id="{3A9ED5C8-4835-47F8-985D-3907F9CD4714}"/>
              </a:ext>
            </a:extLst>
          </p:cNvPr>
          <p:cNvSpPr/>
          <p:nvPr/>
        </p:nvSpPr>
        <p:spPr>
          <a:xfrm>
            <a:off x="6687482" y="3442601"/>
            <a:ext cx="1643918" cy="453834"/>
          </a:xfrm>
          <a:prstGeom prst="roundRect">
            <a:avLst/>
          </a:prstGeom>
          <a:solidFill>
            <a:srgbClr val="F79646"/>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sz="1200" b="1" dirty="0">
                <a:solidFill>
                  <a:prstClr val="black"/>
                </a:solidFill>
              </a:rPr>
              <a:t>Ceses</a:t>
            </a:r>
          </a:p>
        </p:txBody>
      </p:sp>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77632" y="35765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Información SIRH:</a:t>
            </a:r>
          </a:p>
        </p:txBody>
      </p:sp>
      <p:grpSp>
        <p:nvGrpSpPr>
          <p:cNvPr id="29" name="Grupo 28">
            <a:extLst>
              <a:ext uri="{FF2B5EF4-FFF2-40B4-BE49-F238E27FC236}">
                <a16:creationId xmlns:a16="http://schemas.microsoft.com/office/drawing/2014/main" xmlns="" id="{2C95E355-9F80-4C5F-8EED-285D594479CF}"/>
              </a:ext>
            </a:extLst>
          </p:cNvPr>
          <p:cNvGrpSpPr/>
          <p:nvPr/>
        </p:nvGrpSpPr>
        <p:grpSpPr>
          <a:xfrm>
            <a:off x="1469491" y="5282847"/>
            <a:ext cx="7128792" cy="1350150"/>
            <a:chOff x="0" y="2970330"/>
            <a:chExt cx="7128792" cy="1350150"/>
          </a:xfrm>
        </p:grpSpPr>
        <p:sp>
          <p:nvSpPr>
            <p:cNvPr id="30" name="Rectángulo: esquinas redondeadas 29">
              <a:extLst>
                <a:ext uri="{FF2B5EF4-FFF2-40B4-BE49-F238E27FC236}">
                  <a16:creationId xmlns:a16="http://schemas.microsoft.com/office/drawing/2014/main" xmlns="" id="{B38B374C-CF5A-4CB1-BC99-B2E18165ECC0}"/>
                </a:ext>
              </a:extLst>
            </p:cNvPr>
            <p:cNvSpPr/>
            <p:nvPr/>
          </p:nvSpPr>
          <p:spPr>
            <a:xfrm>
              <a:off x="0" y="2970330"/>
              <a:ext cx="7128792" cy="1350150"/>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2" name="Rectángulo: esquinas redondeadas 4">
              <a:extLst>
                <a:ext uri="{FF2B5EF4-FFF2-40B4-BE49-F238E27FC236}">
                  <a16:creationId xmlns:a16="http://schemas.microsoft.com/office/drawing/2014/main" xmlns="" id="{F3FAD520-6AA7-4CCB-B8E0-0AAD12295716}"/>
                </a:ext>
              </a:extLst>
            </p:cNvPr>
            <p:cNvSpPr txBox="1"/>
            <p:nvPr/>
          </p:nvSpPr>
          <p:spPr>
            <a:xfrm>
              <a:off x="1560773" y="2970330"/>
              <a:ext cx="5568018" cy="1350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0" lang="es-ES" sz="1800" b="1" i="0" u="none" strike="noStrike" kern="1200" cap="none" normalizeH="0" baseline="0" dirty="0">
                  <a:ln>
                    <a:noFill/>
                  </a:ln>
                  <a:solidFill>
                    <a:schemeClr val="tx1"/>
                  </a:solidFill>
                  <a:effectLst/>
                  <a:latin typeface="Candara" pitchFamily="34" charset="0"/>
                  <a:ea typeface="Times New Roman" pitchFamily="18" charset="0"/>
                  <a:cs typeface="Times New Roman" pitchFamily="18" charset="0"/>
                </a:rPr>
                <a:t>Si</a:t>
              </a:r>
              <a:r>
                <a:rPr kumimoji="0" lang="es-ES" sz="1800" b="1" i="0" u="none" strike="noStrike" kern="1200" cap="none" normalizeH="0" dirty="0">
                  <a:ln>
                    <a:noFill/>
                  </a:ln>
                  <a:solidFill>
                    <a:schemeClr val="tx1"/>
                  </a:solidFill>
                  <a:effectLst/>
                  <a:latin typeface="Candara" pitchFamily="34" charset="0"/>
                  <a:ea typeface="Times New Roman" pitchFamily="18" charset="0"/>
                  <a:cs typeface="Times New Roman" pitchFamily="18" charset="0"/>
                </a:rPr>
                <a:t> </a:t>
              </a:r>
              <a:r>
                <a:rPr kumimoji="0" lang="es-ES" sz="1800" b="1" i="0" u="none" strike="noStrike" kern="1200" cap="none" normalizeH="0" baseline="0" dirty="0">
                  <a:ln>
                    <a:noFill/>
                  </a:ln>
                  <a:solidFill>
                    <a:schemeClr val="tx1"/>
                  </a:solidFill>
                  <a:effectLst/>
                  <a:latin typeface="Candara" pitchFamily="34" charset="0"/>
                  <a:ea typeface="Times New Roman" pitchFamily="18" charset="0"/>
                  <a:cs typeface="Times New Roman" pitchFamily="18" charset="0"/>
                </a:rPr>
                <a:t>el funcionario no cuenta con su información contractual y personal actualizada y validada, </a:t>
              </a:r>
              <a:r>
                <a:rPr kumimoji="0" lang="es-ES" sz="1800" b="1" i="0" u="sng" strike="noStrike" kern="1200" cap="none" normalizeH="0" baseline="0" dirty="0">
                  <a:ln>
                    <a:noFill/>
                  </a:ln>
                  <a:solidFill>
                    <a:schemeClr val="tx1"/>
                  </a:solidFill>
                  <a:effectLst/>
                  <a:latin typeface="Candara" pitchFamily="34" charset="0"/>
                  <a:ea typeface="Times New Roman" pitchFamily="18" charset="0"/>
                  <a:cs typeface="Times New Roman" pitchFamily="18" charset="0"/>
                </a:rPr>
                <a:t>pudiese no ser </a:t>
              </a:r>
              <a:r>
                <a:rPr lang="es-ES" b="1" u="sng" dirty="0">
                  <a:solidFill>
                    <a:schemeClr val="tx1"/>
                  </a:solidFill>
                  <a:latin typeface="Candara" pitchFamily="34" charset="0"/>
                  <a:ea typeface="Times New Roman" pitchFamily="18" charset="0"/>
                  <a:cs typeface="Times New Roman" pitchFamily="18" charset="0"/>
                </a:rPr>
                <a:t>considerado correctamente en el proceso de encasillamiento o afectar la oportunidad del mismo</a:t>
              </a:r>
              <a:r>
                <a:rPr kumimoji="0" lang="es-ES" sz="1800" b="1" i="0" u="sng" strike="noStrike" kern="1200" cap="none" normalizeH="0" baseline="0" dirty="0">
                  <a:ln>
                    <a:noFill/>
                  </a:ln>
                  <a:solidFill>
                    <a:schemeClr val="tx1"/>
                  </a:solidFill>
                  <a:effectLst/>
                  <a:latin typeface="Candara" pitchFamily="34" charset="0"/>
                  <a:ea typeface="Times New Roman" pitchFamily="18" charset="0"/>
                  <a:cs typeface="Times New Roman" pitchFamily="18" charset="0"/>
                </a:rPr>
                <a:t>.</a:t>
              </a:r>
              <a:endParaRPr lang="es-CL" sz="1800" b="1" u="sng" kern="1200" dirty="0">
                <a:solidFill>
                  <a:schemeClr val="tx1">
                    <a:lumMod val="65000"/>
                    <a:lumOff val="35000"/>
                  </a:schemeClr>
                </a:solidFill>
                <a:latin typeface="Candara" pitchFamily="34" charset="0"/>
              </a:endParaRPr>
            </a:p>
          </p:txBody>
        </p:sp>
      </p:grpSp>
      <p:sp>
        <p:nvSpPr>
          <p:cNvPr id="34" name="Rectángulo: esquinas redondeadas 33">
            <a:extLst>
              <a:ext uri="{FF2B5EF4-FFF2-40B4-BE49-F238E27FC236}">
                <a16:creationId xmlns:a16="http://schemas.microsoft.com/office/drawing/2014/main" xmlns="" id="{F1963B33-0D27-4795-B2AC-D403986B329A}"/>
              </a:ext>
            </a:extLst>
          </p:cNvPr>
          <p:cNvSpPr/>
          <p:nvPr/>
        </p:nvSpPr>
        <p:spPr>
          <a:xfrm>
            <a:off x="1436605" y="5414974"/>
            <a:ext cx="1425758" cy="1080120"/>
          </a:xfrm>
          <a:prstGeom prst="roundRect">
            <a:avLst>
              <a:gd name="adj" fmla="val 10000"/>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57006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8"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http://thumbs.dreamstime.com/z/icono-de-la-b%C3%BAsqueda-del-empleado-19553331.jpg">
            <a:extLst>
              <a:ext uri="{FF2B5EF4-FFF2-40B4-BE49-F238E27FC236}">
                <a16:creationId xmlns:a16="http://schemas.microsoft.com/office/drawing/2014/main" xmlns="" id="{4C4AA585-EEBE-4C3C-9C55-DC7E3B42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927" y="224415"/>
            <a:ext cx="918403" cy="9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23 Rectángulo redondeado">
            <a:extLst>
              <a:ext uri="{FF2B5EF4-FFF2-40B4-BE49-F238E27FC236}">
                <a16:creationId xmlns:a16="http://schemas.microsoft.com/office/drawing/2014/main" xmlns="" id="{ED098A9E-9C90-4008-8E61-76CC3D76CA69}"/>
              </a:ext>
            </a:extLst>
          </p:cNvPr>
          <p:cNvSpPr/>
          <p:nvPr/>
        </p:nvSpPr>
        <p:spPr>
          <a:xfrm>
            <a:off x="179512" y="1154064"/>
            <a:ext cx="8659819" cy="5371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77632" y="35765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Información Hoja de Vida</a:t>
            </a:r>
          </a:p>
        </p:txBody>
      </p:sp>
      <p:pic>
        <p:nvPicPr>
          <p:cNvPr id="17" name="Imagen 16">
            <a:extLst>
              <a:ext uri="{FF2B5EF4-FFF2-40B4-BE49-F238E27FC236}">
                <a16:creationId xmlns:a16="http://schemas.microsoft.com/office/drawing/2014/main" xmlns="" id="{635E279C-FC55-418D-A28B-166C48BC567B}"/>
              </a:ext>
            </a:extLst>
          </p:cNvPr>
          <p:cNvPicPr/>
          <p:nvPr/>
        </p:nvPicPr>
        <p:blipFill rotWithShape="1">
          <a:blip r:embed="rId3"/>
          <a:srcRect r="46847" b="36179"/>
          <a:stretch/>
        </p:blipFill>
        <p:spPr>
          <a:xfrm>
            <a:off x="539552" y="1405515"/>
            <a:ext cx="7920880" cy="4831797"/>
          </a:xfrm>
          <a:prstGeom prst="rect">
            <a:avLst/>
          </a:prstGeom>
        </p:spPr>
      </p:pic>
      <p:sp>
        <p:nvSpPr>
          <p:cNvPr id="2" name="Elipse 1"/>
          <p:cNvSpPr/>
          <p:nvPr/>
        </p:nvSpPr>
        <p:spPr>
          <a:xfrm>
            <a:off x="1835696" y="3659684"/>
            <a:ext cx="1152128"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752057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http://thumbs.dreamstime.com/z/icono-de-la-b%C3%BAsqueda-del-empleado-19553331.jpg">
            <a:extLst>
              <a:ext uri="{FF2B5EF4-FFF2-40B4-BE49-F238E27FC236}">
                <a16:creationId xmlns:a16="http://schemas.microsoft.com/office/drawing/2014/main" xmlns="" id="{4C4AA585-EEBE-4C3C-9C55-DC7E3B42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927" y="224415"/>
            <a:ext cx="918403" cy="9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23 Rectángulo redondeado">
            <a:extLst>
              <a:ext uri="{FF2B5EF4-FFF2-40B4-BE49-F238E27FC236}">
                <a16:creationId xmlns:a16="http://schemas.microsoft.com/office/drawing/2014/main" xmlns="" id="{ED098A9E-9C90-4008-8E61-76CC3D76CA69}"/>
              </a:ext>
            </a:extLst>
          </p:cNvPr>
          <p:cNvSpPr/>
          <p:nvPr/>
        </p:nvSpPr>
        <p:spPr>
          <a:xfrm>
            <a:off x="179512" y="1154064"/>
            <a:ext cx="8659819" cy="5371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77632" y="35765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Información Calificaciones:</a:t>
            </a:r>
          </a:p>
        </p:txBody>
      </p:sp>
      <p:pic>
        <p:nvPicPr>
          <p:cNvPr id="19" name="Imagen 18">
            <a:extLst>
              <a:ext uri="{FF2B5EF4-FFF2-40B4-BE49-F238E27FC236}">
                <a16:creationId xmlns:a16="http://schemas.microsoft.com/office/drawing/2014/main" xmlns="" id="{7A296569-9C27-49AF-AE44-1C46DC0310B0}"/>
              </a:ext>
            </a:extLst>
          </p:cNvPr>
          <p:cNvPicPr/>
          <p:nvPr/>
        </p:nvPicPr>
        <p:blipFill rotWithShape="1">
          <a:blip r:embed="rId3"/>
          <a:srcRect r="47920" b="37974"/>
          <a:stretch/>
        </p:blipFill>
        <p:spPr>
          <a:xfrm>
            <a:off x="467544" y="1405515"/>
            <a:ext cx="7848871" cy="4903805"/>
          </a:xfrm>
          <a:prstGeom prst="rect">
            <a:avLst/>
          </a:prstGeom>
        </p:spPr>
      </p:pic>
    </p:spTree>
    <p:extLst>
      <p:ext uri="{BB962C8B-B14F-4D97-AF65-F5344CB8AC3E}">
        <p14:creationId xmlns:p14="http://schemas.microsoft.com/office/powerpoint/2010/main" val="41314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http://thumbs.dreamstime.com/z/icono-de-la-b%C3%BAsqueda-del-empleado-19553331.jpg">
            <a:extLst>
              <a:ext uri="{FF2B5EF4-FFF2-40B4-BE49-F238E27FC236}">
                <a16:creationId xmlns:a16="http://schemas.microsoft.com/office/drawing/2014/main" xmlns="" id="{4C4AA585-EEBE-4C3C-9C55-DC7E3B42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927" y="224415"/>
            <a:ext cx="918403" cy="9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23 Rectángulo redondeado">
            <a:extLst>
              <a:ext uri="{FF2B5EF4-FFF2-40B4-BE49-F238E27FC236}">
                <a16:creationId xmlns:a16="http://schemas.microsoft.com/office/drawing/2014/main" xmlns="" id="{ED098A9E-9C90-4008-8E61-76CC3D76CA69}"/>
              </a:ext>
            </a:extLst>
          </p:cNvPr>
          <p:cNvSpPr/>
          <p:nvPr/>
        </p:nvSpPr>
        <p:spPr>
          <a:xfrm>
            <a:off x="77632" y="1011700"/>
            <a:ext cx="8761699" cy="5513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77632" y="35765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Información Capacitaciones:</a:t>
            </a:r>
          </a:p>
        </p:txBody>
      </p:sp>
      <p:pic>
        <p:nvPicPr>
          <p:cNvPr id="18" name="Imagen 17">
            <a:extLst>
              <a:ext uri="{FF2B5EF4-FFF2-40B4-BE49-F238E27FC236}">
                <a16:creationId xmlns:a16="http://schemas.microsoft.com/office/drawing/2014/main" xmlns="" id="{4E73D026-9539-455F-A206-378F2F62BEF1}"/>
              </a:ext>
            </a:extLst>
          </p:cNvPr>
          <p:cNvPicPr/>
          <p:nvPr/>
        </p:nvPicPr>
        <p:blipFill rotWithShape="1">
          <a:blip r:embed="rId3"/>
          <a:srcRect b="24309"/>
          <a:stretch/>
        </p:blipFill>
        <p:spPr>
          <a:xfrm>
            <a:off x="529050" y="1154064"/>
            <a:ext cx="8219414" cy="5155255"/>
          </a:xfrm>
          <a:prstGeom prst="rect">
            <a:avLst/>
          </a:prstGeom>
        </p:spPr>
      </p:pic>
    </p:spTree>
    <p:extLst>
      <p:ext uri="{BB962C8B-B14F-4D97-AF65-F5344CB8AC3E}">
        <p14:creationId xmlns:p14="http://schemas.microsoft.com/office/powerpoint/2010/main" val="3426760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http://thumbs.dreamstime.com/z/icono-de-la-b%C3%BAsqueda-del-empleado-19553331.jpg">
            <a:extLst>
              <a:ext uri="{FF2B5EF4-FFF2-40B4-BE49-F238E27FC236}">
                <a16:creationId xmlns:a16="http://schemas.microsoft.com/office/drawing/2014/main" xmlns="" id="{4C4AA585-EEBE-4C3C-9C55-DC7E3B42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477" y="57970"/>
            <a:ext cx="918403" cy="9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23 Rectángulo redondeado">
            <a:extLst>
              <a:ext uri="{FF2B5EF4-FFF2-40B4-BE49-F238E27FC236}">
                <a16:creationId xmlns:a16="http://schemas.microsoft.com/office/drawing/2014/main" xmlns="" id="{ED098A9E-9C90-4008-8E61-76CC3D76CA69}"/>
              </a:ext>
            </a:extLst>
          </p:cNvPr>
          <p:cNvSpPr/>
          <p:nvPr/>
        </p:nvSpPr>
        <p:spPr>
          <a:xfrm>
            <a:off x="77763" y="878465"/>
            <a:ext cx="8958733" cy="57560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33500" y="224415"/>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Información SIAPER:</a:t>
            </a:r>
          </a:p>
        </p:txBody>
      </p:sp>
      <p:pic>
        <p:nvPicPr>
          <p:cNvPr id="20" name="Imagen 19" descr="Imágenes integradas 6">
            <a:extLst>
              <a:ext uri="{FF2B5EF4-FFF2-40B4-BE49-F238E27FC236}">
                <a16:creationId xmlns:a16="http://schemas.microsoft.com/office/drawing/2014/main" xmlns="" id="{16881411-AE57-4B35-B482-FE03BAEF1DBE}"/>
              </a:ext>
            </a:extLst>
          </p:cNvPr>
          <p:cNvPicPr/>
          <p:nvPr/>
        </p:nvPicPr>
        <p:blipFill rotWithShape="1">
          <a:blip r:embed="rId3" r:link="rId4" cstate="print">
            <a:extLst>
              <a:ext uri="{28A0092B-C50C-407E-A947-70E740481C1C}">
                <a14:useLocalDpi xmlns:a14="http://schemas.microsoft.com/office/drawing/2010/main" val="0"/>
              </a:ext>
            </a:extLst>
          </a:blip>
          <a:srcRect t="3257" b="2983"/>
          <a:stretch/>
        </p:blipFill>
        <p:spPr bwMode="auto">
          <a:xfrm>
            <a:off x="539552" y="987619"/>
            <a:ext cx="7954127" cy="5537725"/>
          </a:xfrm>
          <a:prstGeom prst="rect">
            <a:avLst/>
          </a:prstGeom>
          <a:noFill/>
          <a:ln>
            <a:noFill/>
          </a:ln>
        </p:spPr>
      </p:pic>
    </p:spTree>
    <p:extLst>
      <p:ext uri="{BB962C8B-B14F-4D97-AF65-F5344CB8AC3E}">
        <p14:creationId xmlns:p14="http://schemas.microsoft.com/office/powerpoint/2010/main" val="29844633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http://thumbs.dreamstime.com/z/icono-de-la-b%C3%BAsqueda-del-empleado-19553331.jpg">
            <a:extLst>
              <a:ext uri="{FF2B5EF4-FFF2-40B4-BE49-F238E27FC236}">
                <a16:creationId xmlns:a16="http://schemas.microsoft.com/office/drawing/2014/main" xmlns="" id="{4C4AA585-EEBE-4C3C-9C55-DC7E3B42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927" y="224415"/>
            <a:ext cx="918403" cy="9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1 Título">
            <a:extLst>
              <a:ext uri="{FF2B5EF4-FFF2-40B4-BE49-F238E27FC236}">
                <a16:creationId xmlns:a16="http://schemas.microsoft.com/office/drawing/2014/main" xmlns="" id="{EC94E2B6-8213-4E3F-A93D-388E85933AA7}"/>
              </a:ext>
            </a:extLst>
          </p:cNvPr>
          <p:cNvSpPr txBox="1">
            <a:spLocks/>
          </p:cNvSpPr>
          <p:nvPr/>
        </p:nvSpPr>
        <p:spPr>
          <a:xfrm>
            <a:off x="193965" y="351430"/>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Recapitulando…. Qué hacemos ahora en cada establecimiento?</a:t>
            </a:r>
          </a:p>
        </p:txBody>
      </p:sp>
      <p:pic>
        <p:nvPicPr>
          <p:cNvPr id="9" name="Imagen 8">
            <a:extLst>
              <a:ext uri="{FF2B5EF4-FFF2-40B4-BE49-F238E27FC236}">
                <a16:creationId xmlns:a16="http://schemas.microsoft.com/office/drawing/2014/main" xmlns="" id="{8D4FB4A5-05DC-4033-9D4F-E8B204ECAA67}"/>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8158" b="4546"/>
          <a:stretch/>
        </p:blipFill>
        <p:spPr>
          <a:xfrm>
            <a:off x="36513" y="1139636"/>
            <a:ext cx="9143999" cy="5519863"/>
          </a:xfrm>
          <a:prstGeom prst="rect">
            <a:avLst/>
          </a:prstGeom>
        </p:spPr>
      </p:pic>
      <p:sp>
        <p:nvSpPr>
          <p:cNvPr id="10" name="CuadroTexto 9">
            <a:extLst>
              <a:ext uri="{FF2B5EF4-FFF2-40B4-BE49-F238E27FC236}">
                <a16:creationId xmlns:a16="http://schemas.microsoft.com/office/drawing/2014/main" xmlns="" id="{DF9C50BE-F80B-4FC2-B6A7-42FD061DF7EA}"/>
              </a:ext>
            </a:extLst>
          </p:cNvPr>
          <p:cNvSpPr txBox="1"/>
          <p:nvPr/>
        </p:nvSpPr>
        <p:spPr>
          <a:xfrm>
            <a:off x="411900" y="1643316"/>
            <a:ext cx="1855844" cy="1107996"/>
          </a:xfrm>
          <a:prstGeom prst="rect">
            <a:avLst/>
          </a:prstGeom>
          <a:noFill/>
        </p:spPr>
        <p:txBody>
          <a:bodyPr wrap="square" rtlCol="0">
            <a:spAutoFit/>
          </a:bodyPr>
          <a:lstStyle/>
          <a:p>
            <a:pPr algn="ctr"/>
            <a:r>
              <a:rPr lang="es-CL" b="1" u="sng" dirty="0">
                <a:latin typeface="Bradley Hand ITC" panose="03070402050302030203" pitchFamily="66" charset="0"/>
              </a:rPr>
              <a:t>Hoja de Vida:</a:t>
            </a:r>
          </a:p>
          <a:p>
            <a:pPr marL="285750" indent="-285750" algn="ctr">
              <a:buFont typeface="Arial" panose="020B0604020202020204" pitchFamily="34" charset="0"/>
              <a:buChar char="•"/>
            </a:pPr>
            <a:r>
              <a:rPr lang="es-CL" sz="1600" b="1" dirty="0">
                <a:latin typeface="Bradley Hand ITC" panose="03070402050302030203" pitchFamily="66" charset="0"/>
              </a:rPr>
              <a:t>Confirmar datos con funcionarios.</a:t>
            </a:r>
          </a:p>
        </p:txBody>
      </p:sp>
      <p:sp>
        <p:nvSpPr>
          <p:cNvPr id="14" name="CuadroTexto 13">
            <a:extLst>
              <a:ext uri="{FF2B5EF4-FFF2-40B4-BE49-F238E27FC236}">
                <a16:creationId xmlns:a16="http://schemas.microsoft.com/office/drawing/2014/main" xmlns="" id="{9BEB3743-A5AF-4E8E-BB85-902C7FFB18FC}"/>
              </a:ext>
            </a:extLst>
          </p:cNvPr>
          <p:cNvSpPr txBox="1"/>
          <p:nvPr/>
        </p:nvSpPr>
        <p:spPr>
          <a:xfrm>
            <a:off x="2483767" y="1541110"/>
            <a:ext cx="2088231" cy="1846659"/>
          </a:xfrm>
          <a:prstGeom prst="rect">
            <a:avLst/>
          </a:prstGeom>
          <a:noFill/>
        </p:spPr>
        <p:txBody>
          <a:bodyPr wrap="square" rtlCol="0">
            <a:spAutoFit/>
          </a:bodyPr>
          <a:lstStyle/>
          <a:p>
            <a:pPr algn="ctr"/>
            <a:r>
              <a:rPr lang="es-CL" b="1" u="sng" dirty="0">
                <a:latin typeface="Bradley Hand ITC" panose="03070402050302030203" pitchFamily="66" charset="0"/>
              </a:rPr>
              <a:t>Hoja de Vida</a:t>
            </a:r>
            <a:r>
              <a:rPr lang="es-CL" sz="1600" b="1" dirty="0">
                <a:latin typeface="Bradley Hand ITC" panose="03070402050302030203" pitchFamily="66" charset="0"/>
              </a:rPr>
              <a:t>: </a:t>
            </a:r>
          </a:p>
          <a:p>
            <a:pPr algn="ctr"/>
            <a:r>
              <a:rPr lang="es-CL" sz="1600" b="1" dirty="0">
                <a:latin typeface="Bradley Hand ITC" panose="03070402050302030203" pitchFamily="66" charset="0"/>
              </a:rPr>
              <a:t>Datos Contractuales.</a:t>
            </a:r>
          </a:p>
          <a:p>
            <a:pPr marL="285750" indent="-285750" algn="ctr">
              <a:buFont typeface="Arial" panose="020B0604020202020204" pitchFamily="34" charset="0"/>
              <a:buChar char="•"/>
            </a:pPr>
            <a:r>
              <a:rPr lang="es-CL" sz="1600" b="1" dirty="0">
                <a:latin typeface="Bradley Hand ITC" panose="03070402050302030203" pitchFamily="66" charset="0"/>
              </a:rPr>
              <a:t>Revisar cargos vacantes en suplencia.</a:t>
            </a:r>
          </a:p>
          <a:p>
            <a:pPr marL="285750" indent="-285750" algn="ctr">
              <a:buFont typeface="Arial" panose="020B0604020202020204" pitchFamily="34" charset="0"/>
              <a:buChar char="•"/>
            </a:pPr>
            <a:r>
              <a:rPr lang="es-CL" sz="1600" b="1" dirty="0">
                <a:latin typeface="Bradley Hand ITC" panose="03070402050302030203" pitchFamily="66" charset="0"/>
              </a:rPr>
              <a:t>Completar datos históricos</a:t>
            </a:r>
          </a:p>
        </p:txBody>
      </p:sp>
      <p:sp>
        <p:nvSpPr>
          <p:cNvPr id="16" name="CuadroTexto 15">
            <a:extLst>
              <a:ext uri="{FF2B5EF4-FFF2-40B4-BE49-F238E27FC236}">
                <a16:creationId xmlns:a16="http://schemas.microsoft.com/office/drawing/2014/main" xmlns="" id="{FCECA4CA-1D5A-429A-8915-9CA679293E44}"/>
              </a:ext>
            </a:extLst>
          </p:cNvPr>
          <p:cNvSpPr txBox="1"/>
          <p:nvPr/>
        </p:nvSpPr>
        <p:spPr>
          <a:xfrm>
            <a:off x="2555776" y="4553833"/>
            <a:ext cx="2016223" cy="1354217"/>
          </a:xfrm>
          <a:prstGeom prst="rect">
            <a:avLst/>
          </a:prstGeom>
          <a:noFill/>
        </p:spPr>
        <p:txBody>
          <a:bodyPr wrap="square" rtlCol="0">
            <a:spAutoFit/>
          </a:bodyPr>
          <a:lstStyle/>
          <a:p>
            <a:pPr algn="ctr"/>
            <a:r>
              <a:rPr lang="es-CL" b="1" u="sng" dirty="0">
                <a:latin typeface="Bradley Hand ITC" panose="03070402050302030203" pitchFamily="66" charset="0"/>
              </a:rPr>
              <a:t>Capacitación: </a:t>
            </a:r>
          </a:p>
          <a:p>
            <a:pPr marL="285750" indent="-285750" algn="ctr">
              <a:buFont typeface="Arial" panose="020B0604020202020204" pitchFamily="34" charset="0"/>
              <a:buChar char="•"/>
            </a:pPr>
            <a:r>
              <a:rPr lang="es-CL" sz="1600" b="1" dirty="0">
                <a:latin typeface="Bradley Hand ITC" panose="03070402050302030203" pitchFamily="66" charset="0"/>
              </a:rPr>
              <a:t>Registrar todas las capacitaciones de los últimos 36 meses</a:t>
            </a:r>
          </a:p>
        </p:txBody>
      </p:sp>
      <p:sp>
        <p:nvSpPr>
          <p:cNvPr id="21" name="CuadroTexto 20">
            <a:extLst>
              <a:ext uri="{FF2B5EF4-FFF2-40B4-BE49-F238E27FC236}">
                <a16:creationId xmlns:a16="http://schemas.microsoft.com/office/drawing/2014/main" xmlns="" id="{43B6D4EB-84A2-4AAA-8916-F0F93E9E9622}"/>
              </a:ext>
            </a:extLst>
          </p:cNvPr>
          <p:cNvSpPr txBox="1"/>
          <p:nvPr/>
        </p:nvSpPr>
        <p:spPr>
          <a:xfrm>
            <a:off x="6769956" y="1664221"/>
            <a:ext cx="2020090" cy="2092881"/>
          </a:xfrm>
          <a:prstGeom prst="rect">
            <a:avLst/>
          </a:prstGeom>
          <a:noFill/>
        </p:spPr>
        <p:txBody>
          <a:bodyPr wrap="square" rtlCol="0">
            <a:spAutoFit/>
          </a:bodyPr>
          <a:lstStyle/>
          <a:p>
            <a:pPr algn="ctr"/>
            <a:r>
              <a:rPr lang="es-CL" b="1" u="sng" dirty="0">
                <a:latin typeface="Bradley Hand ITC" panose="03070402050302030203" pitchFamily="66" charset="0"/>
              </a:rPr>
              <a:t>Hoja de Vida:</a:t>
            </a:r>
          </a:p>
          <a:p>
            <a:pPr marL="285750" indent="-285750" algn="ctr">
              <a:buFont typeface="Arial" panose="020B0604020202020204" pitchFamily="34" charset="0"/>
              <a:buChar char="•"/>
            </a:pPr>
            <a:r>
              <a:rPr lang="es-CL" sz="1600" b="1" dirty="0">
                <a:latin typeface="Bradley Hand ITC" panose="03070402050302030203" pitchFamily="66" charset="0"/>
              </a:rPr>
              <a:t>Registrar todos los estudios formales.</a:t>
            </a:r>
          </a:p>
          <a:p>
            <a:pPr marL="285750" indent="-285750" algn="ctr">
              <a:buFont typeface="Arial" panose="020B0604020202020204" pitchFamily="34" charset="0"/>
              <a:buChar char="•"/>
            </a:pPr>
            <a:r>
              <a:rPr lang="es-CL" sz="1600" b="1" dirty="0">
                <a:latin typeface="Bradley Hand ITC" panose="03070402050302030203" pitchFamily="66" charset="0"/>
              </a:rPr>
              <a:t>Registrar medidas disciplinarias</a:t>
            </a:r>
          </a:p>
          <a:p>
            <a:pPr marL="285750" indent="-285750" algn="ctr">
              <a:buFont typeface="Arial" panose="020B0604020202020204" pitchFamily="34" charset="0"/>
              <a:buChar char="•"/>
            </a:pPr>
            <a:endParaRPr lang="es-CL" sz="1600" b="1" dirty="0">
              <a:latin typeface="Bradley Hand ITC" panose="03070402050302030203" pitchFamily="66" charset="0"/>
            </a:endParaRPr>
          </a:p>
        </p:txBody>
      </p:sp>
      <p:sp>
        <p:nvSpPr>
          <p:cNvPr id="18" name="CuadroTexto 13">
            <a:extLst>
              <a:ext uri="{FF2B5EF4-FFF2-40B4-BE49-F238E27FC236}">
                <a16:creationId xmlns:a16="http://schemas.microsoft.com/office/drawing/2014/main" xmlns="" id="{9BEB3743-A5AF-4E8E-BB85-902C7FFB18FC}"/>
              </a:ext>
            </a:extLst>
          </p:cNvPr>
          <p:cNvSpPr txBox="1"/>
          <p:nvPr/>
        </p:nvSpPr>
        <p:spPr>
          <a:xfrm>
            <a:off x="4700582" y="1571308"/>
            <a:ext cx="2069374" cy="1600438"/>
          </a:xfrm>
          <a:prstGeom prst="rect">
            <a:avLst/>
          </a:prstGeom>
          <a:noFill/>
        </p:spPr>
        <p:txBody>
          <a:bodyPr wrap="square" rtlCol="0">
            <a:spAutoFit/>
          </a:bodyPr>
          <a:lstStyle/>
          <a:p>
            <a:pPr algn="ctr"/>
            <a:r>
              <a:rPr lang="es-CL" b="1" u="sng" dirty="0">
                <a:latin typeface="Bradley Hand ITC" panose="03070402050302030203" pitchFamily="66" charset="0"/>
              </a:rPr>
              <a:t>Hoja de Vida: </a:t>
            </a:r>
          </a:p>
          <a:p>
            <a:pPr algn="ctr"/>
            <a:r>
              <a:rPr lang="es-CL" sz="1600" b="1" dirty="0">
                <a:latin typeface="Bradley Hand ITC" panose="03070402050302030203" pitchFamily="66" charset="0"/>
              </a:rPr>
              <a:t>Datos Contractuales.</a:t>
            </a:r>
          </a:p>
          <a:p>
            <a:pPr marL="285750" indent="-285750" algn="ctr">
              <a:buFont typeface="Arial" panose="020B0604020202020204" pitchFamily="34" charset="0"/>
              <a:buChar char="•"/>
            </a:pPr>
            <a:r>
              <a:rPr lang="es-CL" sz="1600" b="1" dirty="0">
                <a:latin typeface="Bradley Hand ITC" panose="03070402050302030203" pitchFamily="66" charset="0"/>
              </a:rPr>
              <a:t>SIRH = SIAPER</a:t>
            </a:r>
          </a:p>
          <a:p>
            <a:pPr marL="285750" indent="-285750" algn="ctr">
              <a:buFont typeface="Arial" panose="020B0604020202020204" pitchFamily="34" charset="0"/>
              <a:buChar char="•"/>
            </a:pPr>
            <a:r>
              <a:rPr lang="es-CL" sz="1600" b="1" dirty="0">
                <a:latin typeface="Bradley Hand ITC" panose="03070402050302030203" pitchFamily="66" charset="0"/>
              </a:rPr>
              <a:t>Corregir códigos establecimiento 9999</a:t>
            </a:r>
          </a:p>
        </p:txBody>
      </p:sp>
      <p:sp>
        <p:nvSpPr>
          <p:cNvPr id="20" name="CuadroTexto 13">
            <a:extLst>
              <a:ext uri="{FF2B5EF4-FFF2-40B4-BE49-F238E27FC236}">
                <a16:creationId xmlns:a16="http://schemas.microsoft.com/office/drawing/2014/main" xmlns="" id="{9BEB3743-A5AF-4E8E-BB85-902C7FFB18FC}"/>
              </a:ext>
            </a:extLst>
          </p:cNvPr>
          <p:cNvSpPr txBox="1"/>
          <p:nvPr/>
        </p:nvSpPr>
        <p:spPr>
          <a:xfrm>
            <a:off x="411900" y="4365104"/>
            <a:ext cx="1855844" cy="1354217"/>
          </a:xfrm>
          <a:prstGeom prst="rect">
            <a:avLst/>
          </a:prstGeom>
          <a:noFill/>
        </p:spPr>
        <p:txBody>
          <a:bodyPr wrap="square" rtlCol="0">
            <a:spAutoFit/>
          </a:bodyPr>
          <a:lstStyle/>
          <a:p>
            <a:pPr algn="ctr"/>
            <a:r>
              <a:rPr lang="es-CL" b="1" u="sng" dirty="0">
                <a:latin typeface="Bradley Hand ITC" panose="03070402050302030203" pitchFamily="66" charset="0"/>
              </a:rPr>
              <a:t>Remuneraciones: </a:t>
            </a:r>
            <a:r>
              <a:rPr lang="es-CL" sz="1600" b="1" dirty="0">
                <a:latin typeface="Bradley Hand ITC" panose="03070402050302030203" pitchFamily="66" charset="0"/>
              </a:rPr>
              <a:t>Revisar Afiliados a cada Asociación Gremial, por cada planta</a:t>
            </a:r>
          </a:p>
        </p:txBody>
      </p:sp>
      <p:sp>
        <p:nvSpPr>
          <p:cNvPr id="11" name="CuadroTexto 20">
            <a:extLst>
              <a:ext uri="{FF2B5EF4-FFF2-40B4-BE49-F238E27FC236}">
                <a16:creationId xmlns:a16="http://schemas.microsoft.com/office/drawing/2014/main" xmlns="" id="{43B6D4EB-84A2-4AAA-8916-F0F93E9E9622}"/>
              </a:ext>
            </a:extLst>
          </p:cNvPr>
          <p:cNvSpPr txBox="1"/>
          <p:nvPr/>
        </p:nvSpPr>
        <p:spPr>
          <a:xfrm>
            <a:off x="6804248" y="4379620"/>
            <a:ext cx="1985798" cy="1846659"/>
          </a:xfrm>
          <a:prstGeom prst="rect">
            <a:avLst/>
          </a:prstGeom>
          <a:noFill/>
        </p:spPr>
        <p:txBody>
          <a:bodyPr wrap="square" rtlCol="0">
            <a:spAutoFit/>
          </a:bodyPr>
          <a:lstStyle/>
          <a:p>
            <a:pPr algn="ctr"/>
            <a:r>
              <a:rPr lang="es-CL" b="1" u="sng" dirty="0">
                <a:latin typeface="Bradley Hand ITC" panose="03070402050302030203" pitchFamily="66" charset="0"/>
              </a:rPr>
              <a:t>Plantas. </a:t>
            </a:r>
          </a:p>
          <a:p>
            <a:pPr marL="285750" indent="-285750" algn="ctr">
              <a:buFont typeface="Arial" panose="020B0604020202020204" pitchFamily="34" charset="0"/>
              <a:buChar char="•"/>
            </a:pPr>
            <a:r>
              <a:rPr lang="es-CL" sz="1600" b="1" dirty="0">
                <a:latin typeface="Bradley Hand ITC" panose="03070402050302030203" pitchFamily="66" charset="0"/>
              </a:rPr>
              <a:t>Revisar registro de calificaciones históricas.</a:t>
            </a:r>
          </a:p>
          <a:p>
            <a:pPr marL="285750" indent="-285750" algn="ctr">
              <a:buFont typeface="Arial" panose="020B0604020202020204" pitchFamily="34" charset="0"/>
              <a:buChar char="•"/>
            </a:pPr>
            <a:r>
              <a:rPr lang="es-CL" sz="1600" b="1" dirty="0">
                <a:latin typeface="Bradley Hand ITC" panose="03070402050302030203" pitchFamily="66" charset="0"/>
              </a:rPr>
              <a:t>Enviar calificaciones a SIAPER</a:t>
            </a:r>
          </a:p>
        </p:txBody>
      </p:sp>
      <p:sp>
        <p:nvSpPr>
          <p:cNvPr id="12" name="CuadroTexto 15">
            <a:extLst>
              <a:ext uri="{FF2B5EF4-FFF2-40B4-BE49-F238E27FC236}">
                <a16:creationId xmlns:a16="http://schemas.microsoft.com/office/drawing/2014/main" xmlns="" id="{FCECA4CA-1D5A-429A-8915-9CA679293E44}"/>
              </a:ext>
            </a:extLst>
          </p:cNvPr>
          <p:cNvSpPr txBox="1"/>
          <p:nvPr/>
        </p:nvSpPr>
        <p:spPr>
          <a:xfrm>
            <a:off x="4572000" y="4553833"/>
            <a:ext cx="2232248" cy="1354217"/>
          </a:xfrm>
          <a:prstGeom prst="rect">
            <a:avLst/>
          </a:prstGeom>
          <a:noFill/>
        </p:spPr>
        <p:txBody>
          <a:bodyPr wrap="square" rtlCol="0">
            <a:spAutoFit/>
          </a:bodyPr>
          <a:lstStyle/>
          <a:p>
            <a:pPr algn="ctr"/>
            <a:r>
              <a:rPr lang="es-CL" b="1" u="sng" dirty="0">
                <a:latin typeface="Bradley Hand ITC" panose="03070402050302030203" pitchFamily="66" charset="0"/>
              </a:rPr>
              <a:t>Capacitación: </a:t>
            </a:r>
          </a:p>
          <a:p>
            <a:pPr marL="285750" indent="-285750" algn="ctr">
              <a:buFont typeface="Arial" panose="020B0604020202020204" pitchFamily="34" charset="0"/>
              <a:buChar char="•"/>
            </a:pPr>
            <a:r>
              <a:rPr lang="es-CL" sz="1600" b="1" dirty="0">
                <a:latin typeface="Bradley Hand ITC" panose="03070402050302030203" pitchFamily="66" charset="0"/>
              </a:rPr>
              <a:t>Revisar aprobación, duración y pertinencia (para promoción).</a:t>
            </a:r>
          </a:p>
        </p:txBody>
      </p:sp>
    </p:spTree>
    <p:extLst>
      <p:ext uri="{BB962C8B-B14F-4D97-AF65-F5344CB8AC3E}">
        <p14:creationId xmlns:p14="http://schemas.microsoft.com/office/powerpoint/2010/main" val="2796483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4" descr="14_MSAL_TXCH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22513"/>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896978"/>
      </p:ext>
    </p:extLst>
  </p:cSld>
  <p:clrMapOvr>
    <a:masterClrMapping/>
  </p:clrMapOvr>
  <p:transition spd="med" advClick="0"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107992"/>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7800" algn="l">
              <a:spcBef>
                <a:spcPct val="20000"/>
              </a:spcBef>
              <a:defRPr/>
            </a:pPr>
            <a:r>
              <a:rPr lang="es-ES_tradnl" sz="2400" b="1" dirty="0">
                <a:solidFill>
                  <a:schemeClr val="accent1"/>
                </a:solidFill>
                <a:latin typeface="Candara" panose="020E0502030303020204" pitchFamily="34" charset="0"/>
                <a:ea typeface="+mn-ea"/>
                <a:cs typeface="+mn-cs"/>
              </a:rPr>
              <a:t>Conceptos: Dotación</a:t>
            </a:r>
            <a:endParaRPr lang="es-CL" sz="2400" b="1" dirty="0">
              <a:solidFill>
                <a:schemeClr val="accent1"/>
              </a:solidFill>
              <a:latin typeface="Candara" panose="020E0502030303020204" pitchFamily="34" charset="0"/>
              <a:ea typeface="+mn-ea"/>
              <a:cs typeface="+mn-cs"/>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8" y="5786494"/>
            <a:ext cx="8784976" cy="85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3 Rectángulo">
            <a:extLst>
              <a:ext uri="{FF2B5EF4-FFF2-40B4-BE49-F238E27FC236}">
                <a16:creationId xmlns:a16="http://schemas.microsoft.com/office/drawing/2014/main" xmlns="" id="{FF76CE8B-DCF5-43A3-A7DA-CCDDD77C1B6E}"/>
              </a:ext>
            </a:extLst>
          </p:cNvPr>
          <p:cNvSpPr/>
          <p:nvPr/>
        </p:nvSpPr>
        <p:spPr>
          <a:xfrm>
            <a:off x="323528" y="1052736"/>
            <a:ext cx="8424936" cy="4585871"/>
          </a:xfrm>
          <a:prstGeom prst="rect">
            <a:avLst/>
          </a:prstGeom>
        </p:spPr>
        <p:txBody>
          <a:bodyPr wrap="square">
            <a:spAutoFit/>
          </a:bodyPr>
          <a:lstStyle/>
          <a:p>
            <a:pPr algn="just"/>
            <a:r>
              <a:rPr lang="es-CL" sz="1400" b="1" dirty="0">
                <a:solidFill>
                  <a:srgbClr val="1F497D">
                    <a:hueOff val="0"/>
                    <a:satOff val="0"/>
                    <a:lumOff val="0"/>
                    <a:alphaOff val="0"/>
                  </a:srgbClr>
                </a:solidFill>
                <a:latin typeface="Calibri"/>
                <a:ea typeface="+mn-ea"/>
              </a:rPr>
              <a:t>Dotación de personal</a:t>
            </a:r>
            <a:r>
              <a:rPr lang="es-CL" sz="1400" dirty="0">
                <a:solidFill>
                  <a:srgbClr val="1F497D">
                    <a:hueOff val="0"/>
                    <a:satOff val="0"/>
                    <a:lumOff val="0"/>
                    <a:alphaOff val="0"/>
                  </a:srgbClr>
                </a:solidFill>
                <a:latin typeface="Calibri"/>
                <a:ea typeface="+mn-ea"/>
              </a:rPr>
              <a:t>: Es el personal que tiene una relación jurídico-laboral permanente con el sector público, es decir, el personal de </a:t>
            </a:r>
            <a:r>
              <a:rPr lang="es-CL" sz="1400" u="sng" dirty="0">
                <a:solidFill>
                  <a:srgbClr val="1F497D">
                    <a:hueOff val="0"/>
                    <a:satOff val="0"/>
                    <a:lumOff val="0"/>
                    <a:alphaOff val="0"/>
                  </a:srgbClr>
                </a:solidFill>
                <a:latin typeface="Calibri"/>
                <a:ea typeface="+mn-ea"/>
              </a:rPr>
              <a:t>planta</a:t>
            </a:r>
            <a:r>
              <a:rPr lang="es-CL" sz="1400" dirty="0">
                <a:solidFill>
                  <a:srgbClr val="1F497D">
                    <a:hueOff val="0"/>
                    <a:satOff val="0"/>
                    <a:lumOff val="0"/>
                    <a:alphaOff val="0"/>
                  </a:srgbClr>
                </a:solidFill>
                <a:latin typeface="Calibri"/>
                <a:ea typeface="+mn-ea"/>
              </a:rPr>
              <a:t>, a </a:t>
            </a:r>
            <a:r>
              <a:rPr lang="es-CL" sz="1400" u="sng" dirty="0">
                <a:solidFill>
                  <a:srgbClr val="1F497D">
                    <a:hueOff val="0"/>
                    <a:satOff val="0"/>
                    <a:lumOff val="0"/>
                    <a:alphaOff val="0"/>
                  </a:srgbClr>
                </a:solidFill>
                <a:latin typeface="Calibri"/>
                <a:ea typeface="+mn-ea"/>
              </a:rPr>
              <a:t>contrata</a:t>
            </a:r>
            <a:r>
              <a:rPr lang="es-CL" sz="1400" dirty="0">
                <a:solidFill>
                  <a:srgbClr val="1F497D">
                    <a:hueOff val="0"/>
                    <a:satOff val="0"/>
                    <a:lumOff val="0"/>
                    <a:alphaOff val="0"/>
                  </a:srgbClr>
                </a:solidFill>
                <a:latin typeface="Calibri"/>
                <a:ea typeface="+mn-ea"/>
              </a:rPr>
              <a:t>, contratado como honorario asimilado a grado, a jornal y otro personal permanente.</a:t>
            </a:r>
            <a:endParaRPr lang="es-ES" sz="1400" dirty="0">
              <a:solidFill>
                <a:srgbClr val="1F497D">
                  <a:hueOff val="0"/>
                  <a:satOff val="0"/>
                  <a:lumOff val="0"/>
                  <a:alphaOff val="0"/>
                </a:srgbClr>
              </a:solidFill>
              <a:latin typeface="Calibri"/>
              <a:ea typeface="+mn-ea"/>
            </a:endParaRPr>
          </a:p>
          <a:p>
            <a:pPr algn="just"/>
            <a:endParaRPr lang="es-CL" sz="1400" b="1" dirty="0">
              <a:solidFill>
                <a:srgbClr val="1F497D">
                  <a:hueOff val="0"/>
                  <a:satOff val="0"/>
                  <a:lumOff val="0"/>
                  <a:alphaOff val="0"/>
                </a:srgbClr>
              </a:solidFill>
              <a:latin typeface="Calibri"/>
              <a:ea typeface="+mn-ea"/>
            </a:endParaRPr>
          </a:p>
          <a:p>
            <a:pPr algn="just"/>
            <a:r>
              <a:rPr lang="es-CL" sz="1400" b="1" dirty="0">
                <a:solidFill>
                  <a:srgbClr val="1F497D">
                    <a:hueOff val="0"/>
                    <a:satOff val="0"/>
                    <a:lumOff val="0"/>
                    <a:alphaOff val="0"/>
                  </a:srgbClr>
                </a:solidFill>
                <a:latin typeface="Calibri"/>
                <a:ea typeface="+mn-ea"/>
              </a:rPr>
              <a:t>Dotación máxima: </a:t>
            </a:r>
            <a:r>
              <a:rPr lang="es-CL" sz="1400" dirty="0">
                <a:solidFill>
                  <a:srgbClr val="1F497D">
                    <a:hueOff val="0"/>
                    <a:satOff val="0"/>
                    <a:lumOff val="0"/>
                    <a:alphaOff val="0"/>
                  </a:srgbClr>
                </a:solidFill>
                <a:latin typeface="Calibri"/>
                <a:ea typeface="+mn-ea"/>
              </a:rPr>
              <a:t>Es la autorización máxima establecida anualmente en la Ley de Presupuestos para designar o contratar personal permanente en la institución. Representa el tope máximo que puede alcanzar la dotación de personal en cada servicio. </a:t>
            </a:r>
          </a:p>
          <a:p>
            <a:pPr algn="just"/>
            <a:endParaRPr lang="es-CL" sz="1400" dirty="0">
              <a:solidFill>
                <a:srgbClr val="1F497D">
                  <a:hueOff val="0"/>
                  <a:satOff val="0"/>
                  <a:lumOff val="0"/>
                  <a:alphaOff val="0"/>
                </a:srgbClr>
              </a:solidFill>
              <a:latin typeface="Calibri"/>
              <a:ea typeface="+mn-ea"/>
            </a:endParaRPr>
          </a:p>
          <a:p>
            <a:pPr algn="just"/>
            <a:r>
              <a:rPr lang="es-CL" sz="1400" dirty="0">
                <a:solidFill>
                  <a:srgbClr val="1F497D">
                    <a:hueOff val="0"/>
                    <a:satOff val="0"/>
                    <a:lumOff val="0"/>
                    <a:alphaOff val="0"/>
                  </a:srgbClr>
                </a:solidFill>
                <a:latin typeface="Calibri"/>
                <a:ea typeface="+mn-ea"/>
              </a:rPr>
              <a:t>Si bien la dotación máxima de los servicios públicos se determina en número de personas, en el caso de los servicios de salud la dotación máxima del personal afecto a la Ley N°18.834 y a la Ley N°15.076 se establece en número de cargos. Además, se fija en número de horas semanales la dotación máxima del personal del área médica afecto a la Ley N°19.664 de los Servicios de Salud</a:t>
            </a:r>
          </a:p>
          <a:p>
            <a:pPr algn="just"/>
            <a:endParaRPr lang="es-CL" sz="1400" dirty="0">
              <a:solidFill>
                <a:srgbClr val="1F497D">
                  <a:hueOff val="0"/>
                  <a:satOff val="0"/>
                  <a:lumOff val="0"/>
                  <a:alphaOff val="0"/>
                </a:srgbClr>
              </a:solidFill>
              <a:latin typeface="Calibri"/>
              <a:ea typeface="+mn-ea"/>
            </a:endParaRPr>
          </a:p>
          <a:p>
            <a:pPr algn="just"/>
            <a:r>
              <a:rPr lang="es-CL" sz="1400" b="1" dirty="0">
                <a:solidFill>
                  <a:srgbClr val="1F497D">
                    <a:hueOff val="0"/>
                    <a:satOff val="0"/>
                    <a:lumOff val="0"/>
                    <a:alphaOff val="0"/>
                  </a:srgbClr>
                </a:solidFill>
                <a:latin typeface="Calibri"/>
                <a:ea typeface="+mn-ea"/>
              </a:rPr>
              <a:t>Dotación efectiva</a:t>
            </a:r>
            <a:r>
              <a:rPr lang="es-CL" sz="1400" dirty="0">
                <a:solidFill>
                  <a:srgbClr val="1F497D">
                    <a:hueOff val="0"/>
                    <a:satOff val="0"/>
                    <a:lumOff val="0"/>
                    <a:alphaOff val="0"/>
                  </a:srgbClr>
                </a:solidFill>
                <a:latin typeface="Calibri"/>
                <a:ea typeface="+mn-ea"/>
              </a:rPr>
              <a:t>: Es la suma del personal </a:t>
            </a:r>
            <a:r>
              <a:rPr lang="es-CL" sz="1400" b="1" u="sng" dirty="0">
                <a:solidFill>
                  <a:srgbClr val="1F497D">
                    <a:hueOff val="0"/>
                    <a:satOff val="0"/>
                    <a:lumOff val="0"/>
                    <a:alphaOff val="0"/>
                  </a:srgbClr>
                </a:solidFill>
                <a:latin typeface="Calibri"/>
                <a:ea typeface="+mn-ea"/>
              </a:rPr>
              <a:t>contabilizado</a:t>
            </a:r>
            <a:r>
              <a:rPr lang="es-CL" sz="1400" dirty="0">
                <a:solidFill>
                  <a:srgbClr val="1F497D">
                    <a:hueOff val="0"/>
                    <a:satOff val="0"/>
                    <a:lumOff val="0"/>
                    <a:alphaOff val="0"/>
                  </a:srgbClr>
                </a:solidFill>
                <a:latin typeface="Calibri"/>
                <a:ea typeface="+mn-ea"/>
              </a:rPr>
              <a:t> en la dotación de un servicio, que se </a:t>
            </a:r>
            <a:r>
              <a:rPr lang="es-CL" sz="1400" u="sng" dirty="0">
                <a:solidFill>
                  <a:srgbClr val="1F497D">
                    <a:hueOff val="0"/>
                    <a:satOff val="0"/>
                    <a:lumOff val="0"/>
                    <a:alphaOff val="0"/>
                  </a:srgbClr>
                </a:solidFill>
                <a:latin typeface="Calibri"/>
                <a:ea typeface="+mn-ea"/>
              </a:rPr>
              <a:t>desempeña efectivamente</a:t>
            </a:r>
            <a:r>
              <a:rPr lang="es-CL" sz="1400" dirty="0">
                <a:solidFill>
                  <a:srgbClr val="1F497D">
                    <a:hueOff val="0"/>
                    <a:satOff val="0"/>
                    <a:lumOff val="0"/>
                    <a:alphaOff val="0"/>
                  </a:srgbClr>
                </a:solidFill>
                <a:latin typeface="Calibri"/>
                <a:ea typeface="+mn-ea"/>
              </a:rPr>
              <a:t> en dicho servicio en un momento determinado. No se incluye como parte de la dotación efectiva al</a:t>
            </a:r>
          </a:p>
          <a:p>
            <a:pPr algn="just"/>
            <a:r>
              <a:rPr lang="es-CL" sz="1400" dirty="0">
                <a:solidFill>
                  <a:srgbClr val="1F497D">
                    <a:hueOff val="0"/>
                    <a:satOff val="0"/>
                    <a:lumOff val="0"/>
                    <a:alphaOff val="0"/>
                  </a:srgbClr>
                </a:solidFill>
                <a:latin typeface="Calibri"/>
                <a:ea typeface="+mn-ea"/>
              </a:rPr>
              <a:t>personal suplente por ausentismo, ni al contratado como reemplazo.</a:t>
            </a:r>
          </a:p>
          <a:p>
            <a:pPr algn="just"/>
            <a:endParaRPr lang="es-CL" sz="1400" dirty="0">
              <a:solidFill>
                <a:srgbClr val="1F497D">
                  <a:hueOff val="0"/>
                  <a:satOff val="0"/>
                  <a:lumOff val="0"/>
                  <a:alphaOff val="0"/>
                </a:srgbClr>
              </a:solidFill>
              <a:latin typeface="Calibri"/>
              <a:ea typeface="+mn-ea"/>
            </a:endParaRPr>
          </a:p>
          <a:p>
            <a:pPr algn="just"/>
            <a:r>
              <a:rPr lang="es-CL" sz="1400" b="1" dirty="0">
                <a:solidFill>
                  <a:srgbClr val="1F497D">
                    <a:hueOff val="0"/>
                    <a:satOff val="0"/>
                    <a:lumOff val="0"/>
                    <a:alphaOff val="0"/>
                  </a:srgbClr>
                </a:solidFill>
                <a:latin typeface="Calibri"/>
                <a:ea typeface="+mn-ea"/>
              </a:rPr>
              <a:t>Personal fuera de dotación</a:t>
            </a:r>
            <a:r>
              <a:rPr lang="es-CL" sz="1400" dirty="0">
                <a:solidFill>
                  <a:srgbClr val="1F497D">
                    <a:hueOff val="0"/>
                    <a:satOff val="0"/>
                    <a:lumOff val="0"/>
                    <a:alphaOff val="0"/>
                  </a:srgbClr>
                </a:solidFill>
                <a:latin typeface="Calibri"/>
                <a:ea typeface="+mn-ea"/>
              </a:rPr>
              <a:t>: Corresponde a toda persona excluida del cálculo de la dotación efectiva, por desempeñar funciones transitorias en la institución, tales como personal contratado con cargo a proyectos o programas, honorarios a suma alzada, vigilantes privados y otro personal del Código del Trabajo.</a:t>
            </a:r>
          </a:p>
          <a:p>
            <a:pPr algn="just"/>
            <a:endParaRPr lang="es-CL" sz="1200" dirty="0">
              <a:solidFill>
                <a:srgbClr val="1F497D">
                  <a:hueOff val="0"/>
                  <a:satOff val="0"/>
                  <a:lumOff val="0"/>
                  <a:alphaOff val="0"/>
                </a:srgbClr>
              </a:solidFill>
              <a:latin typeface="Calibri"/>
              <a:ea typeface="+mn-ea"/>
            </a:endParaRPr>
          </a:p>
        </p:txBody>
      </p:sp>
    </p:spTree>
    <p:extLst>
      <p:ext uri="{BB962C8B-B14F-4D97-AF65-F5344CB8AC3E}">
        <p14:creationId xmlns:p14="http://schemas.microsoft.com/office/powerpoint/2010/main" val="3687328919"/>
      </p:ext>
    </p:extLst>
  </p:cSld>
  <p:clrMapOvr>
    <a:masterClrMapping/>
  </p:clrMapOvr>
  <p:transition spd="slow" advClick="0"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404813"/>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Conceptual Normativa:</a:t>
            </a:r>
          </a:p>
        </p:txBody>
      </p:sp>
      <p:sp>
        <p:nvSpPr>
          <p:cNvPr id="3" name="2 Rectángulo redondeado"/>
          <p:cNvSpPr/>
          <p:nvPr/>
        </p:nvSpPr>
        <p:spPr>
          <a:xfrm>
            <a:off x="539552" y="1484784"/>
            <a:ext cx="3587386" cy="441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2"/>
                </a:solidFill>
              </a:rPr>
              <a:t>DOTACIÓN AUTORIZADA</a:t>
            </a:r>
          </a:p>
        </p:txBody>
      </p:sp>
      <p:graphicFrame>
        <p:nvGraphicFramePr>
          <p:cNvPr id="16" name="4 Marcador de contenido"/>
          <p:cNvGraphicFramePr>
            <a:graphicFrameLocks noGrp="1"/>
          </p:cNvGraphicFramePr>
          <p:nvPr>
            <p:ph idx="1"/>
            <p:extLst/>
          </p:nvPr>
        </p:nvGraphicFramePr>
        <p:xfrm>
          <a:off x="436972" y="2132857"/>
          <a:ext cx="2910892"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8 Rectángulo redondeado"/>
          <p:cNvSpPr/>
          <p:nvPr/>
        </p:nvSpPr>
        <p:spPr>
          <a:xfrm>
            <a:off x="4788024" y="3717032"/>
            <a:ext cx="762000" cy="180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1400" b="1" dirty="0">
                <a:latin typeface="Albertus Extra Bold" panose="020E0802040304020204" pitchFamily="34" charset="0"/>
              </a:rPr>
              <a:t>FUERA DE DOTACIÓN</a:t>
            </a:r>
            <a:endParaRPr lang="es-CL" sz="1400" b="1" dirty="0">
              <a:latin typeface="Albertus Extra Bold" panose="020E0802040304020204" pitchFamily="34" charset="0"/>
            </a:endParaRPr>
          </a:p>
        </p:txBody>
      </p:sp>
      <p:sp>
        <p:nvSpPr>
          <p:cNvPr id="20" name="19 Rectángulo redondeado"/>
          <p:cNvSpPr/>
          <p:nvPr/>
        </p:nvSpPr>
        <p:spPr>
          <a:xfrm>
            <a:off x="4760355" y="2193802"/>
            <a:ext cx="762000" cy="13792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1400" b="1" dirty="0">
                <a:latin typeface="Albertus Extra Bold" panose="020E0802040304020204" pitchFamily="34" charset="0"/>
              </a:rPr>
              <a:t>DOTACIÓN EFECTIVA</a:t>
            </a:r>
            <a:endParaRPr lang="es-CL" sz="1400" b="1" dirty="0">
              <a:latin typeface="Albertus Extra Bold" panose="020E0802040304020204" pitchFamily="34" charset="0"/>
            </a:endParaRPr>
          </a:p>
        </p:txBody>
      </p:sp>
      <p:sp>
        <p:nvSpPr>
          <p:cNvPr id="21" name="20 Rectángulo redondeado"/>
          <p:cNvSpPr/>
          <p:nvPr/>
        </p:nvSpPr>
        <p:spPr>
          <a:xfrm>
            <a:off x="5596226" y="2193804"/>
            <a:ext cx="1352038" cy="87515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sz="1400" b="1" dirty="0">
                <a:latin typeface="Albertus Extra Bold" panose="020E0802040304020204" pitchFamily="34" charset="0"/>
              </a:rPr>
              <a:t>DOTACIÓN AUTORIZADA</a:t>
            </a:r>
            <a:endParaRPr lang="es-CL" sz="1400" b="1" dirty="0">
              <a:latin typeface="Albertus Extra Bold" panose="020E0802040304020204" pitchFamily="34" charset="0"/>
            </a:endParaRPr>
          </a:p>
        </p:txBody>
      </p:sp>
      <p:sp>
        <p:nvSpPr>
          <p:cNvPr id="22" name="21 Rectángulo redondeado"/>
          <p:cNvSpPr/>
          <p:nvPr/>
        </p:nvSpPr>
        <p:spPr>
          <a:xfrm>
            <a:off x="5596226" y="3097553"/>
            <a:ext cx="1352038" cy="475463"/>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400" b="1" dirty="0">
                <a:latin typeface="Albertus Extra Bold" panose="020E0802040304020204" pitchFamily="34" charset="0"/>
              </a:rPr>
              <a:t>SOBRE DOTACIÓN</a:t>
            </a:r>
            <a:endParaRPr lang="es-CL" sz="1400" b="1" dirty="0">
              <a:latin typeface="Albertus Extra Bold" panose="020E0802040304020204" pitchFamily="34" charset="0"/>
            </a:endParaRPr>
          </a:p>
        </p:txBody>
      </p:sp>
      <p:sp>
        <p:nvSpPr>
          <p:cNvPr id="23" name="22 Rectángulo redondeado"/>
          <p:cNvSpPr/>
          <p:nvPr/>
        </p:nvSpPr>
        <p:spPr>
          <a:xfrm>
            <a:off x="5596226" y="3717032"/>
            <a:ext cx="1352038" cy="79208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sz="1400" b="1" dirty="0">
                <a:latin typeface="Albertus Extra Bold" panose="020E0802040304020204" pitchFamily="34" charset="0"/>
              </a:rPr>
              <a:t>FUERA DOT. AUTORIZADA</a:t>
            </a:r>
            <a:endParaRPr lang="es-CL" sz="1400" b="1" dirty="0">
              <a:latin typeface="Albertus Extra Bold" panose="020E0802040304020204" pitchFamily="34" charset="0"/>
            </a:endParaRPr>
          </a:p>
        </p:txBody>
      </p:sp>
      <p:sp>
        <p:nvSpPr>
          <p:cNvPr id="24" name="23 Rectángulo redondeado"/>
          <p:cNvSpPr/>
          <p:nvPr/>
        </p:nvSpPr>
        <p:spPr>
          <a:xfrm>
            <a:off x="5619793" y="4580634"/>
            <a:ext cx="1328471" cy="93659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400" b="1" dirty="0">
                <a:latin typeface="Albertus Extra Bold" panose="020E0802040304020204" pitchFamily="34" charset="0"/>
              </a:rPr>
              <a:t>NO AUTORIZADA</a:t>
            </a:r>
            <a:endParaRPr lang="es-CL" sz="1400" b="1" dirty="0">
              <a:latin typeface="Albertus Extra Bold" panose="020E0802040304020204" pitchFamily="34" charset="0"/>
            </a:endParaRPr>
          </a:p>
        </p:txBody>
      </p:sp>
      <p:sp>
        <p:nvSpPr>
          <p:cNvPr id="25" name="24 Rectángulo redondeado"/>
          <p:cNvSpPr/>
          <p:nvPr/>
        </p:nvSpPr>
        <p:spPr>
          <a:xfrm>
            <a:off x="6989212" y="2193802"/>
            <a:ext cx="1615236" cy="43758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_tradnl" sz="1200" b="1" dirty="0">
                <a:latin typeface="Albertus Extra Bold" panose="020E0802040304020204" pitchFamily="34" charset="0"/>
              </a:rPr>
              <a:t>DOTACIÓN DE PLANTA</a:t>
            </a:r>
            <a:endParaRPr lang="es-CL" sz="1200" b="1" dirty="0">
              <a:latin typeface="Albertus Extra Bold" panose="020E0802040304020204" pitchFamily="34" charset="0"/>
            </a:endParaRPr>
          </a:p>
        </p:txBody>
      </p:sp>
      <p:sp>
        <p:nvSpPr>
          <p:cNvPr id="26" name="25 Rectángulo redondeado"/>
          <p:cNvSpPr/>
          <p:nvPr/>
        </p:nvSpPr>
        <p:spPr>
          <a:xfrm>
            <a:off x="6992735" y="2647878"/>
            <a:ext cx="1615236" cy="392433"/>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_tradnl" sz="1200" b="1" dirty="0">
                <a:latin typeface="Albertus Extra Bold" panose="020E0802040304020204" pitchFamily="34" charset="0"/>
              </a:rPr>
              <a:t>DOTACIÓN A CONTRATA</a:t>
            </a:r>
            <a:endParaRPr lang="es-CL" sz="1200" b="1" dirty="0">
              <a:latin typeface="Albertus Extra Bold" panose="020E0802040304020204" pitchFamily="34" charset="0"/>
            </a:endParaRPr>
          </a:p>
        </p:txBody>
      </p:sp>
      <p:sp>
        <p:nvSpPr>
          <p:cNvPr id="27" name="26 Rectángulo redondeado"/>
          <p:cNvSpPr/>
          <p:nvPr/>
        </p:nvSpPr>
        <p:spPr>
          <a:xfrm>
            <a:off x="6985690" y="3097553"/>
            <a:ext cx="1622281" cy="475463"/>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200" b="1" dirty="0">
                <a:latin typeface="Albertus Extra Bold" panose="020E0802040304020204" pitchFamily="34" charset="0"/>
              </a:rPr>
              <a:t>SOBRE DOTACIÓN A CONTRATA</a:t>
            </a:r>
            <a:endParaRPr lang="es-CL" sz="1200" b="1" dirty="0">
              <a:latin typeface="Albertus Extra Bold" panose="020E0802040304020204" pitchFamily="34" charset="0"/>
            </a:endParaRPr>
          </a:p>
        </p:txBody>
      </p:sp>
      <p:sp>
        <p:nvSpPr>
          <p:cNvPr id="28" name="27 Rectángulo redondeado"/>
          <p:cNvSpPr/>
          <p:nvPr/>
        </p:nvSpPr>
        <p:spPr>
          <a:xfrm>
            <a:off x="6989212" y="3717032"/>
            <a:ext cx="1615236" cy="7920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_tradnl" sz="1200" b="1" dirty="0">
                <a:latin typeface="Albertus Extra Bold" panose="020E0802040304020204" pitchFamily="34" charset="0"/>
              </a:rPr>
              <a:t>LIBERADOS – BECADOS</a:t>
            </a:r>
          </a:p>
          <a:p>
            <a:pPr algn="ctr"/>
            <a:r>
              <a:rPr lang="es-ES_tradnl" sz="1200" b="1" dirty="0">
                <a:latin typeface="Albertus Extra Bold" panose="020E0802040304020204" pitchFamily="34" charset="0"/>
              </a:rPr>
              <a:t>CONVENIOS 23 L</a:t>
            </a:r>
            <a:endParaRPr lang="es-CL" sz="1200" b="1" dirty="0">
              <a:latin typeface="Albertus Extra Bold" panose="020E0802040304020204" pitchFamily="34" charset="0"/>
            </a:endParaRPr>
          </a:p>
        </p:txBody>
      </p:sp>
      <p:sp>
        <p:nvSpPr>
          <p:cNvPr id="29" name="28 Rectángulo redondeado"/>
          <p:cNvSpPr/>
          <p:nvPr/>
        </p:nvSpPr>
        <p:spPr>
          <a:xfrm>
            <a:off x="7003887" y="4603402"/>
            <a:ext cx="1600562" cy="84772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sz="1400" b="1" dirty="0">
                <a:latin typeface="Albertus Extra Bold" panose="020E0802040304020204" pitchFamily="34" charset="0"/>
              </a:rPr>
              <a:t>FUERO MATERNO POR REEMPLAZOS</a:t>
            </a:r>
            <a:endParaRPr lang="es-CL" sz="1400" b="1" dirty="0">
              <a:latin typeface="Albertus Extra Bold" panose="020E0802040304020204" pitchFamily="34" charset="0"/>
            </a:endParaRPr>
          </a:p>
        </p:txBody>
      </p:sp>
      <p:sp>
        <p:nvSpPr>
          <p:cNvPr id="4" name="3 Flecha arriba"/>
          <p:cNvSpPr/>
          <p:nvPr/>
        </p:nvSpPr>
        <p:spPr>
          <a:xfrm>
            <a:off x="2123728" y="4365104"/>
            <a:ext cx="288032" cy="5040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4 CuadroTexto"/>
          <p:cNvSpPr txBox="1"/>
          <p:nvPr/>
        </p:nvSpPr>
        <p:spPr>
          <a:xfrm>
            <a:off x="971600" y="4941168"/>
            <a:ext cx="2880320" cy="646331"/>
          </a:xfrm>
          <a:prstGeom prst="rect">
            <a:avLst/>
          </a:prstGeom>
          <a:noFill/>
        </p:spPr>
        <p:txBody>
          <a:bodyPr wrap="square" rtlCol="0">
            <a:spAutoFit/>
          </a:bodyPr>
          <a:lstStyle/>
          <a:p>
            <a:pPr algn="ctr"/>
            <a:r>
              <a:rPr lang="es-ES_tradnl" dirty="0">
                <a:solidFill>
                  <a:schemeClr val="tx2"/>
                </a:solidFill>
              </a:rPr>
              <a:t>Ley Nº20.981, de Presupuestos año 2017</a:t>
            </a:r>
            <a:endParaRPr lang="es-CL" dirty="0">
              <a:solidFill>
                <a:schemeClr val="tx2"/>
              </a:solidFill>
            </a:endParaRPr>
          </a:p>
        </p:txBody>
      </p:sp>
      <p:sp>
        <p:nvSpPr>
          <p:cNvPr id="30" name="29 Rectángulo redondeado"/>
          <p:cNvSpPr/>
          <p:nvPr/>
        </p:nvSpPr>
        <p:spPr>
          <a:xfrm>
            <a:off x="4832494" y="1486149"/>
            <a:ext cx="3819947" cy="441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2"/>
                </a:solidFill>
              </a:rPr>
              <a:t>DOTACIÓN EFECTIVA</a:t>
            </a:r>
          </a:p>
        </p:txBody>
      </p:sp>
      <p:sp>
        <p:nvSpPr>
          <p:cNvPr id="31" name="18 Rectángulo redondeado">
            <a:extLst>
              <a:ext uri="{FF2B5EF4-FFF2-40B4-BE49-F238E27FC236}">
                <a16:creationId xmlns:a16="http://schemas.microsoft.com/office/drawing/2014/main" xmlns="" id="{CA7DD9D2-A843-4FC7-849A-072076467F80}"/>
              </a:ext>
            </a:extLst>
          </p:cNvPr>
          <p:cNvSpPr/>
          <p:nvPr/>
        </p:nvSpPr>
        <p:spPr>
          <a:xfrm>
            <a:off x="3392537" y="2204864"/>
            <a:ext cx="792088" cy="19442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1400" b="1" dirty="0">
                <a:latin typeface="Albertus Extra Bold" panose="020E0802040304020204" pitchFamily="34" charset="0"/>
              </a:rPr>
              <a:t>FUERA DE DOTACIÓN</a:t>
            </a:r>
            <a:endParaRPr lang="es-CL" sz="1400" b="1" dirty="0">
              <a:latin typeface="Albertus Extra Bold" panose="020E0802040304020204" pitchFamily="34" charset="0"/>
            </a:endParaRPr>
          </a:p>
        </p:txBody>
      </p:sp>
    </p:spTree>
    <p:extLst>
      <p:ext uri="{BB962C8B-B14F-4D97-AF65-F5344CB8AC3E}">
        <p14:creationId xmlns:p14="http://schemas.microsoft.com/office/powerpoint/2010/main" val="263298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a:xfrm>
            <a:off x="0" y="332656"/>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Conceptual Normativa:</a:t>
            </a:r>
          </a:p>
        </p:txBody>
      </p:sp>
      <p:graphicFrame>
        <p:nvGraphicFramePr>
          <p:cNvPr id="15" name="14 Diagrama"/>
          <p:cNvGraphicFramePr/>
          <p:nvPr>
            <p:extLst/>
          </p:nvPr>
        </p:nvGraphicFramePr>
        <p:xfrm>
          <a:off x="40640" y="1577186"/>
          <a:ext cx="2592288" cy="278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Flecha derecha"/>
          <p:cNvSpPr/>
          <p:nvPr/>
        </p:nvSpPr>
        <p:spPr>
          <a:xfrm>
            <a:off x="2447701" y="4128685"/>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9 CuadroTexto"/>
          <p:cNvSpPr txBox="1"/>
          <p:nvPr/>
        </p:nvSpPr>
        <p:spPr>
          <a:xfrm>
            <a:off x="2918833" y="4093003"/>
            <a:ext cx="1800200" cy="307777"/>
          </a:xfrm>
          <a:prstGeom prst="rect">
            <a:avLst/>
          </a:prstGeom>
          <a:noFill/>
        </p:spPr>
        <p:txBody>
          <a:bodyPr wrap="square" rtlCol="0">
            <a:spAutoFit/>
          </a:bodyPr>
          <a:lstStyle/>
          <a:p>
            <a:r>
              <a:rPr lang="es-ES_tradnl" sz="1400" dirty="0">
                <a:solidFill>
                  <a:schemeClr val="tx2"/>
                </a:solidFill>
              </a:rPr>
              <a:t>Nº DE CARGOS. </a:t>
            </a:r>
            <a:endParaRPr lang="es-CL" sz="1400" dirty="0">
              <a:solidFill>
                <a:schemeClr val="tx2"/>
              </a:solidFill>
            </a:endParaRPr>
          </a:p>
        </p:txBody>
      </p:sp>
      <p:sp>
        <p:nvSpPr>
          <p:cNvPr id="17" name="16 Flecha derecha"/>
          <p:cNvSpPr/>
          <p:nvPr/>
        </p:nvSpPr>
        <p:spPr>
          <a:xfrm>
            <a:off x="4427984" y="4128682"/>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17 Flecha derecha"/>
          <p:cNvSpPr/>
          <p:nvPr/>
        </p:nvSpPr>
        <p:spPr>
          <a:xfrm>
            <a:off x="2486785" y="2955903"/>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18 Flecha derecha"/>
          <p:cNvSpPr/>
          <p:nvPr/>
        </p:nvSpPr>
        <p:spPr>
          <a:xfrm>
            <a:off x="2447632" y="1916832"/>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19 CuadroTexto"/>
          <p:cNvSpPr txBox="1"/>
          <p:nvPr/>
        </p:nvSpPr>
        <p:spPr>
          <a:xfrm>
            <a:off x="3124048" y="2954026"/>
            <a:ext cx="1800200" cy="307777"/>
          </a:xfrm>
          <a:prstGeom prst="rect">
            <a:avLst/>
          </a:prstGeom>
          <a:noFill/>
        </p:spPr>
        <p:txBody>
          <a:bodyPr wrap="square" rtlCol="0">
            <a:spAutoFit/>
          </a:bodyPr>
          <a:lstStyle/>
          <a:p>
            <a:r>
              <a:rPr lang="es-ES_tradnl" sz="1400" dirty="0">
                <a:solidFill>
                  <a:schemeClr val="tx2"/>
                </a:solidFill>
              </a:rPr>
              <a:t>HORAS</a:t>
            </a:r>
            <a:endParaRPr lang="es-CL" sz="1400" dirty="0">
              <a:solidFill>
                <a:schemeClr val="tx2"/>
              </a:solidFill>
            </a:endParaRPr>
          </a:p>
        </p:txBody>
      </p:sp>
      <p:sp>
        <p:nvSpPr>
          <p:cNvPr id="21" name="20 CuadroTexto"/>
          <p:cNvSpPr txBox="1"/>
          <p:nvPr/>
        </p:nvSpPr>
        <p:spPr>
          <a:xfrm>
            <a:off x="2918833" y="1916832"/>
            <a:ext cx="1800200" cy="307777"/>
          </a:xfrm>
          <a:prstGeom prst="rect">
            <a:avLst/>
          </a:prstGeom>
          <a:noFill/>
        </p:spPr>
        <p:txBody>
          <a:bodyPr wrap="square" rtlCol="0">
            <a:spAutoFit/>
          </a:bodyPr>
          <a:lstStyle/>
          <a:p>
            <a:r>
              <a:rPr lang="es-ES_tradnl" sz="1400" dirty="0">
                <a:solidFill>
                  <a:schemeClr val="tx2"/>
                </a:solidFill>
              </a:rPr>
              <a:t>Nº DE CARGOS </a:t>
            </a:r>
            <a:endParaRPr lang="es-CL" sz="1400" dirty="0">
              <a:solidFill>
                <a:schemeClr val="tx2"/>
              </a:solidFill>
            </a:endParaRPr>
          </a:p>
        </p:txBody>
      </p:sp>
      <p:sp>
        <p:nvSpPr>
          <p:cNvPr id="22" name="21 Flecha derecha"/>
          <p:cNvSpPr/>
          <p:nvPr/>
        </p:nvSpPr>
        <p:spPr>
          <a:xfrm>
            <a:off x="4341835" y="2957919"/>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22 Flecha derecha"/>
          <p:cNvSpPr/>
          <p:nvPr/>
        </p:nvSpPr>
        <p:spPr>
          <a:xfrm>
            <a:off x="4427984" y="1916831"/>
            <a:ext cx="432048" cy="236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4" name="23 Rectángulo redondeado"/>
          <p:cNvSpPr/>
          <p:nvPr/>
        </p:nvSpPr>
        <p:spPr>
          <a:xfrm>
            <a:off x="4932040" y="1400863"/>
            <a:ext cx="1224136" cy="1013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28 Rectángulo redondeado"/>
          <p:cNvSpPr/>
          <p:nvPr/>
        </p:nvSpPr>
        <p:spPr>
          <a:xfrm>
            <a:off x="6228184" y="1415678"/>
            <a:ext cx="1080120" cy="99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29 Rectángulo redondeado"/>
          <p:cNvSpPr/>
          <p:nvPr/>
        </p:nvSpPr>
        <p:spPr>
          <a:xfrm>
            <a:off x="7380312" y="1432411"/>
            <a:ext cx="1080120" cy="981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27 Rectángulo redondeado"/>
          <p:cNvSpPr/>
          <p:nvPr/>
        </p:nvSpPr>
        <p:spPr>
          <a:xfrm>
            <a:off x="4936046" y="1076005"/>
            <a:ext cx="1224136" cy="2160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t>Planta </a:t>
            </a:r>
            <a:endParaRPr lang="es-CL" sz="1400" dirty="0"/>
          </a:p>
        </p:txBody>
      </p:sp>
      <p:sp>
        <p:nvSpPr>
          <p:cNvPr id="32" name="31 Rectángulo redondeado"/>
          <p:cNvSpPr/>
          <p:nvPr/>
        </p:nvSpPr>
        <p:spPr>
          <a:xfrm>
            <a:off x="6264189" y="1076005"/>
            <a:ext cx="1008112" cy="2160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t>Ley 20.209</a:t>
            </a:r>
            <a:endParaRPr lang="es-CL" dirty="0"/>
          </a:p>
        </p:txBody>
      </p:sp>
      <p:sp>
        <p:nvSpPr>
          <p:cNvPr id="33" name="32 Rectángulo redondeado"/>
          <p:cNvSpPr/>
          <p:nvPr/>
        </p:nvSpPr>
        <p:spPr>
          <a:xfrm>
            <a:off x="7429971" y="1074432"/>
            <a:ext cx="1008112" cy="2229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t>Ley 20.707</a:t>
            </a:r>
            <a:endParaRPr lang="es-CL" sz="1400" dirty="0"/>
          </a:p>
        </p:txBody>
      </p:sp>
      <p:sp>
        <p:nvSpPr>
          <p:cNvPr id="31" name="30 Rectángulo redondeado"/>
          <p:cNvSpPr/>
          <p:nvPr/>
        </p:nvSpPr>
        <p:spPr>
          <a:xfrm>
            <a:off x="5004048" y="1929197"/>
            <a:ext cx="1080120" cy="36004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sz="1200" b="1" dirty="0"/>
              <a:t>Profesionales</a:t>
            </a:r>
            <a:endParaRPr lang="es-CL" sz="1200" b="1" dirty="0"/>
          </a:p>
        </p:txBody>
      </p:sp>
      <p:sp>
        <p:nvSpPr>
          <p:cNvPr id="35" name="34 Rectángulo redondeado"/>
          <p:cNvSpPr/>
          <p:nvPr/>
        </p:nvSpPr>
        <p:spPr>
          <a:xfrm>
            <a:off x="4996110" y="1489161"/>
            <a:ext cx="1080120" cy="36004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_tradnl" sz="1200" b="1" dirty="0"/>
          </a:p>
          <a:p>
            <a:pPr algn="ctr"/>
            <a:r>
              <a:rPr lang="es-ES_tradnl" sz="1200" b="1" dirty="0"/>
              <a:t>Directivos</a:t>
            </a:r>
          </a:p>
          <a:p>
            <a:pPr algn="ctr"/>
            <a:endParaRPr lang="es-CL" dirty="0"/>
          </a:p>
        </p:txBody>
      </p:sp>
      <p:sp>
        <p:nvSpPr>
          <p:cNvPr id="38" name="Flecha abajo 4"/>
          <p:cNvSpPr/>
          <p:nvPr/>
        </p:nvSpPr>
        <p:spPr>
          <a:xfrm>
            <a:off x="6620113" y="1450943"/>
            <a:ext cx="296265" cy="354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es-CL" sz="1100" b="1" kern="1200" dirty="0"/>
          </a:p>
        </p:txBody>
      </p:sp>
      <p:sp>
        <p:nvSpPr>
          <p:cNvPr id="34" name="33 Flecha abajo"/>
          <p:cNvSpPr/>
          <p:nvPr/>
        </p:nvSpPr>
        <p:spPr>
          <a:xfrm>
            <a:off x="6492095" y="1484434"/>
            <a:ext cx="552299" cy="3396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39" name="38 Flecha arriba"/>
          <p:cNvSpPr/>
          <p:nvPr/>
        </p:nvSpPr>
        <p:spPr>
          <a:xfrm>
            <a:off x="6492095" y="1907474"/>
            <a:ext cx="552299" cy="357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40 Flecha abajo"/>
          <p:cNvSpPr/>
          <p:nvPr/>
        </p:nvSpPr>
        <p:spPr>
          <a:xfrm>
            <a:off x="7657878" y="1484434"/>
            <a:ext cx="552299" cy="35416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42" name="41 Rectángulo redondeado"/>
          <p:cNvSpPr/>
          <p:nvPr/>
        </p:nvSpPr>
        <p:spPr>
          <a:xfrm>
            <a:off x="4945472" y="2957919"/>
            <a:ext cx="1224136" cy="91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42 Rectángulo redondeado"/>
          <p:cNvSpPr/>
          <p:nvPr/>
        </p:nvSpPr>
        <p:spPr>
          <a:xfrm>
            <a:off x="4961811" y="2508954"/>
            <a:ext cx="1194365" cy="2160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t>Dotación </a:t>
            </a:r>
            <a:endParaRPr lang="es-CL" sz="1400" dirty="0"/>
          </a:p>
        </p:txBody>
      </p:sp>
      <p:sp>
        <p:nvSpPr>
          <p:cNvPr id="44" name="43 Rectángulo redondeado"/>
          <p:cNvSpPr/>
          <p:nvPr/>
        </p:nvSpPr>
        <p:spPr>
          <a:xfrm>
            <a:off x="5006683" y="3055909"/>
            <a:ext cx="1080120" cy="36004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_tradnl" sz="1200" b="1" dirty="0"/>
          </a:p>
          <a:p>
            <a:pPr algn="ctr"/>
            <a:r>
              <a:rPr lang="es-ES_tradnl" sz="1200" b="1" dirty="0"/>
              <a:t>Titulares</a:t>
            </a:r>
          </a:p>
          <a:p>
            <a:pPr algn="ctr"/>
            <a:endParaRPr lang="es-CL" dirty="0"/>
          </a:p>
        </p:txBody>
      </p:sp>
      <p:sp>
        <p:nvSpPr>
          <p:cNvPr id="45" name="44 Rectángulo redondeado"/>
          <p:cNvSpPr/>
          <p:nvPr/>
        </p:nvSpPr>
        <p:spPr>
          <a:xfrm>
            <a:off x="5019941" y="3443772"/>
            <a:ext cx="1080120" cy="36004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sz="1200" b="1" dirty="0"/>
              <a:t>Contrata</a:t>
            </a:r>
            <a:endParaRPr lang="es-CL" sz="1200" b="1" dirty="0"/>
          </a:p>
        </p:txBody>
      </p:sp>
      <p:sp>
        <p:nvSpPr>
          <p:cNvPr id="46" name="45 Rectángulo redondeado"/>
          <p:cNvSpPr/>
          <p:nvPr/>
        </p:nvSpPr>
        <p:spPr>
          <a:xfrm>
            <a:off x="6228184" y="2508954"/>
            <a:ext cx="2236617" cy="2160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t>Ley 20.707</a:t>
            </a:r>
            <a:endParaRPr lang="es-CL" sz="1400" dirty="0"/>
          </a:p>
        </p:txBody>
      </p:sp>
      <p:sp>
        <p:nvSpPr>
          <p:cNvPr id="47" name="46 Rectángulo redondeado"/>
          <p:cNvSpPr/>
          <p:nvPr/>
        </p:nvSpPr>
        <p:spPr>
          <a:xfrm>
            <a:off x="6242505" y="3002258"/>
            <a:ext cx="1080120" cy="883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47 CuadroTexto"/>
          <p:cNvSpPr txBox="1"/>
          <p:nvPr/>
        </p:nvSpPr>
        <p:spPr>
          <a:xfrm>
            <a:off x="6408204" y="2732544"/>
            <a:ext cx="1008112" cy="276999"/>
          </a:xfrm>
          <a:prstGeom prst="rect">
            <a:avLst/>
          </a:prstGeom>
          <a:noFill/>
        </p:spPr>
        <p:txBody>
          <a:bodyPr wrap="square" rtlCol="0">
            <a:spAutoFit/>
          </a:bodyPr>
          <a:lstStyle/>
          <a:p>
            <a:r>
              <a:rPr lang="es-ES_tradnl" sz="1200" b="1" u="sng" dirty="0"/>
              <a:t>Art. 1º</a:t>
            </a:r>
            <a:endParaRPr lang="es-CL" sz="1200" b="1" u="sng" dirty="0"/>
          </a:p>
        </p:txBody>
      </p:sp>
      <p:sp>
        <p:nvSpPr>
          <p:cNvPr id="50" name="49 CuadroTexto"/>
          <p:cNvSpPr txBox="1"/>
          <p:nvPr/>
        </p:nvSpPr>
        <p:spPr>
          <a:xfrm>
            <a:off x="7657878" y="2724978"/>
            <a:ext cx="1008112" cy="276999"/>
          </a:xfrm>
          <a:prstGeom prst="rect">
            <a:avLst/>
          </a:prstGeom>
          <a:noFill/>
        </p:spPr>
        <p:txBody>
          <a:bodyPr wrap="square" rtlCol="0">
            <a:spAutoFit/>
          </a:bodyPr>
          <a:lstStyle/>
          <a:p>
            <a:r>
              <a:rPr lang="es-ES_tradnl" sz="1200" b="1" u="sng" dirty="0"/>
              <a:t>Art. 9º</a:t>
            </a:r>
            <a:endParaRPr lang="es-CL" sz="1200" b="1" u="sng" dirty="0"/>
          </a:p>
        </p:txBody>
      </p:sp>
      <p:sp>
        <p:nvSpPr>
          <p:cNvPr id="51" name="50 Rectángulo redondeado"/>
          <p:cNvSpPr/>
          <p:nvPr/>
        </p:nvSpPr>
        <p:spPr>
          <a:xfrm>
            <a:off x="7416315" y="2976896"/>
            <a:ext cx="1080120" cy="883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51 Flecha arriba"/>
          <p:cNvSpPr/>
          <p:nvPr/>
        </p:nvSpPr>
        <p:spPr>
          <a:xfrm>
            <a:off x="6470411" y="3055024"/>
            <a:ext cx="552299" cy="357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52 Rectángulo redondeado"/>
          <p:cNvSpPr/>
          <p:nvPr/>
        </p:nvSpPr>
        <p:spPr>
          <a:xfrm>
            <a:off x="6598725" y="3536943"/>
            <a:ext cx="339037" cy="613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5" name="54 Rectángulo redondeado"/>
          <p:cNvSpPr/>
          <p:nvPr/>
        </p:nvSpPr>
        <p:spPr>
          <a:xfrm>
            <a:off x="6604414" y="3674206"/>
            <a:ext cx="339037" cy="613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6" name="55 Flecha abajo"/>
          <p:cNvSpPr/>
          <p:nvPr/>
        </p:nvSpPr>
        <p:spPr>
          <a:xfrm>
            <a:off x="7680226" y="3465872"/>
            <a:ext cx="552299" cy="3396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57" name="56 Flecha arriba"/>
          <p:cNvSpPr/>
          <p:nvPr/>
        </p:nvSpPr>
        <p:spPr>
          <a:xfrm>
            <a:off x="7660513" y="3007185"/>
            <a:ext cx="552299" cy="357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53 CuadroTexto"/>
          <p:cNvSpPr txBox="1"/>
          <p:nvPr/>
        </p:nvSpPr>
        <p:spPr>
          <a:xfrm>
            <a:off x="251520" y="1074432"/>
            <a:ext cx="2088232" cy="369332"/>
          </a:xfrm>
          <a:prstGeom prst="rect">
            <a:avLst/>
          </a:prstGeom>
          <a:noFill/>
        </p:spPr>
        <p:txBody>
          <a:bodyPr wrap="square" rtlCol="0">
            <a:spAutoFit/>
          </a:bodyPr>
          <a:lstStyle/>
          <a:p>
            <a:pPr marL="285750" indent="-285750">
              <a:buFont typeface="Arial" panose="020B0604020202020204" pitchFamily="34" charset="0"/>
              <a:buChar char="•"/>
            </a:pPr>
            <a:r>
              <a:rPr lang="es-ES_tradnl" b="1" dirty="0">
                <a:solidFill>
                  <a:schemeClr val="tx2"/>
                </a:solidFill>
              </a:rPr>
              <a:t>Planta</a:t>
            </a:r>
            <a:endParaRPr lang="es-CL" b="1" dirty="0">
              <a:solidFill>
                <a:schemeClr val="tx2"/>
              </a:solidFill>
            </a:endParaRPr>
          </a:p>
        </p:txBody>
      </p:sp>
      <p:sp>
        <p:nvSpPr>
          <p:cNvPr id="59" name="58 CuadroTexto"/>
          <p:cNvSpPr txBox="1"/>
          <p:nvPr/>
        </p:nvSpPr>
        <p:spPr>
          <a:xfrm>
            <a:off x="437442" y="4745914"/>
            <a:ext cx="2712654" cy="369332"/>
          </a:xfrm>
          <a:prstGeom prst="rect">
            <a:avLst/>
          </a:prstGeom>
          <a:noFill/>
        </p:spPr>
        <p:txBody>
          <a:bodyPr wrap="square" rtlCol="0">
            <a:spAutoFit/>
          </a:bodyPr>
          <a:lstStyle/>
          <a:p>
            <a:pPr marL="285750" indent="-285750">
              <a:buFont typeface="Arial" panose="020B0604020202020204" pitchFamily="34" charset="0"/>
              <a:buChar char="•"/>
            </a:pPr>
            <a:r>
              <a:rPr lang="es-ES_tradnl" b="1" dirty="0">
                <a:solidFill>
                  <a:schemeClr val="tx2"/>
                </a:solidFill>
              </a:rPr>
              <a:t>Calculo Contratas</a:t>
            </a:r>
            <a:endParaRPr lang="es-CL" b="1" dirty="0">
              <a:solidFill>
                <a:schemeClr val="tx2"/>
              </a:solidFill>
            </a:endParaRPr>
          </a:p>
        </p:txBody>
      </p:sp>
      <p:sp>
        <p:nvSpPr>
          <p:cNvPr id="58" name="57 Rectángulo redondeado"/>
          <p:cNvSpPr/>
          <p:nvPr/>
        </p:nvSpPr>
        <p:spPr>
          <a:xfrm>
            <a:off x="1567474" y="5386223"/>
            <a:ext cx="1877353"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Dotación Autorizada total</a:t>
            </a:r>
            <a:endParaRPr lang="es-CL" dirty="0"/>
          </a:p>
        </p:txBody>
      </p:sp>
      <p:sp>
        <p:nvSpPr>
          <p:cNvPr id="61" name="60 Rectángulo redondeado"/>
          <p:cNvSpPr/>
          <p:nvPr/>
        </p:nvSpPr>
        <p:spPr>
          <a:xfrm>
            <a:off x="4014702" y="5386223"/>
            <a:ext cx="1846014"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Dotación titular DFL</a:t>
            </a:r>
            <a:endParaRPr lang="es-CL" dirty="0"/>
          </a:p>
        </p:txBody>
      </p:sp>
      <p:sp>
        <p:nvSpPr>
          <p:cNvPr id="62" name="61 Rectángulo redondeado"/>
          <p:cNvSpPr/>
          <p:nvPr/>
        </p:nvSpPr>
        <p:spPr>
          <a:xfrm>
            <a:off x="6492063" y="5386223"/>
            <a:ext cx="1608329" cy="7200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dirty="0"/>
              <a:t>Dotación Contrata</a:t>
            </a:r>
            <a:endParaRPr lang="es-CL" dirty="0"/>
          </a:p>
        </p:txBody>
      </p:sp>
      <p:sp>
        <p:nvSpPr>
          <p:cNvPr id="60" name="59 Rectángulo redondeado"/>
          <p:cNvSpPr/>
          <p:nvPr/>
        </p:nvSpPr>
        <p:spPr>
          <a:xfrm>
            <a:off x="3534979" y="5745133"/>
            <a:ext cx="341784" cy="850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4" name="63 Rectángulo redondeado"/>
          <p:cNvSpPr/>
          <p:nvPr/>
        </p:nvSpPr>
        <p:spPr>
          <a:xfrm>
            <a:off x="6024987" y="5661248"/>
            <a:ext cx="341784" cy="850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5" name="64 Rectángulo redondeado"/>
          <p:cNvSpPr/>
          <p:nvPr/>
        </p:nvSpPr>
        <p:spPr>
          <a:xfrm>
            <a:off x="6024987" y="5837491"/>
            <a:ext cx="341784" cy="850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p:cNvPicPr>
            <a:picLocks noChangeAspect="1"/>
          </p:cNvPicPr>
          <p:nvPr/>
        </p:nvPicPr>
        <p:blipFill>
          <a:blip r:embed="rId7"/>
          <a:stretch>
            <a:fillRect/>
          </a:stretch>
        </p:blipFill>
        <p:spPr>
          <a:xfrm>
            <a:off x="4945473" y="3987273"/>
            <a:ext cx="4198528" cy="787594"/>
          </a:xfrm>
          <a:prstGeom prst="rect">
            <a:avLst/>
          </a:prstGeom>
        </p:spPr>
      </p:pic>
    </p:spTree>
    <p:extLst>
      <p:ext uri="{BB962C8B-B14F-4D97-AF65-F5344CB8AC3E}">
        <p14:creationId xmlns:p14="http://schemas.microsoft.com/office/powerpoint/2010/main" val="3066885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graphicEl>
                                              <a:dgm id="{2D21D88A-4BE8-4C2E-B39F-736C953DF0A9}"/>
                                            </p:graphicEl>
                                          </p:spTgt>
                                        </p:tgtEl>
                                        <p:attrNameLst>
                                          <p:attrName>style.visibility</p:attrName>
                                        </p:attrNameLst>
                                      </p:cBhvr>
                                      <p:to>
                                        <p:strVal val="visible"/>
                                      </p:to>
                                    </p:set>
                                    <p:animEffect transition="in" filter="wheel(1)">
                                      <p:cBhvr>
                                        <p:cTn id="7" dur="2000"/>
                                        <p:tgtEl>
                                          <p:spTgt spid="15">
                                            <p:graphicEl>
                                              <a:dgm id="{2D21D88A-4BE8-4C2E-B39F-736C953DF0A9}"/>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graphicEl>
                                              <a:dgm id="{89F2FC4C-CAE7-40F6-8F98-5C2461264240}"/>
                                            </p:graphicEl>
                                          </p:spTgt>
                                        </p:tgtEl>
                                        <p:attrNameLst>
                                          <p:attrName>style.visibility</p:attrName>
                                        </p:attrNameLst>
                                      </p:cBhvr>
                                      <p:to>
                                        <p:strVal val="visible"/>
                                      </p:to>
                                    </p:set>
                                    <p:animEffect transition="in" filter="wheel(1)">
                                      <p:cBhvr>
                                        <p:cTn id="10" dur="2000"/>
                                        <p:tgtEl>
                                          <p:spTgt spid="15">
                                            <p:graphicEl>
                                              <a:dgm id="{89F2FC4C-CAE7-40F6-8F98-5C2461264240}"/>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5">
                                            <p:graphicEl>
                                              <a:dgm id="{784A6919-63F7-4850-869E-73CBB0957E7E}"/>
                                            </p:graphicEl>
                                          </p:spTgt>
                                        </p:tgtEl>
                                        <p:attrNameLst>
                                          <p:attrName>style.visibility</p:attrName>
                                        </p:attrNameLst>
                                      </p:cBhvr>
                                      <p:to>
                                        <p:strVal val="visible"/>
                                      </p:to>
                                    </p:set>
                                    <p:animEffect transition="in" filter="wheel(1)">
                                      <p:cBhvr>
                                        <p:cTn id="13" dur="2000"/>
                                        <p:tgtEl>
                                          <p:spTgt spid="15">
                                            <p:graphicEl>
                                              <a:dgm id="{784A6919-63F7-4850-869E-73CBB0957E7E}"/>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graphicEl>
                                              <a:dgm id="{DF31C0A0-6EA3-41C4-B783-303B4C936DBD}"/>
                                            </p:graphicEl>
                                          </p:spTgt>
                                        </p:tgtEl>
                                        <p:attrNameLst>
                                          <p:attrName>style.visibility</p:attrName>
                                        </p:attrNameLst>
                                      </p:cBhvr>
                                      <p:to>
                                        <p:strVal val="visible"/>
                                      </p:to>
                                    </p:set>
                                    <p:animEffect transition="in" filter="wheel(1)">
                                      <p:cBhvr>
                                        <p:cTn id="16" dur="2000"/>
                                        <p:tgtEl>
                                          <p:spTgt spid="15">
                                            <p:graphicEl>
                                              <a:dgm id="{DF31C0A0-6EA3-41C4-B783-303B4C936DBD}"/>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5">
                                            <p:graphicEl>
                                              <a:dgm id="{4E6EB5EB-89A3-429B-8B95-1E8D7196C0B0}"/>
                                            </p:graphicEl>
                                          </p:spTgt>
                                        </p:tgtEl>
                                        <p:attrNameLst>
                                          <p:attrName>style.visibility</p:attrName>
                                        </p:attrNameLst>
                                      </p:cBhvr>
                                      <p:to>
                                        <p:strVal val="visible"/>
                                      </p:to>
                                    </p:set>
                                    <p:animEffect transition="in" filter="wheel(1)">
                                      <p:cBhvr>
                                        <p:cTn id="19" dur="2000"/>
                                        <p:tgtEl>
                                          <p:spTgt spid="15">
                                            <p:graphicEl>
                                              <a:dgm id="{4E6EB5EB-89A3-429B-8B95-1E8D7196C0B0}"/>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graphicEl>
                                              <a:dgm id="{88993F0D-EEA0-4433-91C5-35089E7D4002}"/>
                                            </p:graphicEl>
                                          </p:spTgt>
                                        </p:tgtEl>
                                        <p:attrNameLst>
                                          <p:attrName>style.visibility</p:attrName>
                                        </p:attrNameLst>
                                      </p:cBhvr>
                                      <p:to>
                                        <p:strVal val="visible"/>
                                      </p:to>
                                    </p:set>
                                    <p:animEffect transition="in" filter="wheel(1)">
                                      <p:cBhvr>
                                        <p:cTn id="22" dur="2000"/>
                                        <p:tgtEl>
                                          <p:spTgt spid="15">
                                            <p:graphicEl>
                                              <a:dgm id="{88993F0D-EEA0-4433-91C5-35089E7D400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1000"/>
                                        <p:tgtEl>
                                          <p:spTgt spid="46"/>
                                        </p:tgtEl>
                                      </p:cBhvr>
                                    </p:animEffect>
                                    <p:anim calcmode="lin" valueType="num">
                                      <p:cBhvr>
                                        <p:cTn id="120" dur="1000" fill="hold"/>
                                        <p:tgtEl>
                                          <p:spTgt spid="46"/>
                                        </p:tgtEl>
                                        <p:attrNameLst>
                                          <p:attrName>ppt_x</p:attrName>
                                        </p:attrNameLst>
                                      </p:cBhvr>
                                      <p:tavLst>
                                        <p:tav tm="0">
                                          <p:val>
                                            <p:strVal val="#ppt_x"/>
                                          </p:val>
                                        </p:tav>
                                        <p:tav tm="100000">
                                          <p:val>
                                            <p:strVal val="#ppt_x"/>
                                          </p:val>
                                        </p:tav>
                                      </p:tavLst>
                                    </p:anim>
                                    <p:anim calcmode="lin" valueType="num">
                                      <p:cBhvr>
                                        <p:cTn id="121" dur="1000" fill="hold"/>
                                        <p:tgtEl>
                                          <p:spTgt spid="4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fade">
                                      <p:cBhvr>
                                        <p:cTn id="129" dur="1000"/>
                                        <p:tgtEl>
                                          <p:spTgt spid="50"/>
                                        </p:tgtEl>
                                      </p:cBhvr>
                                    </p:animEffect>
                                    <p:anim calcmode="lin" valueType="num">
                                      <p:cBhvr>
                                        <p:cTn id="130" dur="1000" fill="hold"/>
                                        <p:tgtEl>
                                          <p:spTgt spid="50"/>
                                        </p:tgtEl>
                                        <p:attrNameLst>
                                          <p:attrName>ppt_x</p:attrName>
                                        </p:attrNameLst>
                                      </p:cBhvr>
                                      <p:tavLst>
                                        <p:tav tm="0">
                                          <p:val>
                                            <p:strVal val="#ppt_x"/>
                                          </p:val>
                                        </p:tav>
                                        <p:tav tm="100000">
                                          <p:val>
                                            <p:strVal val="#ppt_x"/>
                                          </p:val>
                                        </p:tav>
                                      </p:tavLst>
                                    </p:anim>
                                    <p:anim calcmode="lin" valueType="num">
                                      <p:cBhvr>
                                        <p:cTn id="131" dur="1000" fill="hold"/>
                                        <p:tgtEl>
                                          <p:spTgt spid="5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0"/>
                                        <p:tgtEl>
                                          <p:spTgt spid="44"/>
                                        </p:tgtEl>
                                      </p:cBhvr>
                                    </p:animEffect>
                                    <p:anim calcmode="lin" valueType="num">
                                      <p:cBhvr>
                                        <p:cTn id="140" dur="1000" fill="hold"/>
                                        <p:tgtEl>
                                          <p:spTgt spid="44"/>
                                        </p:tgtEl>
                                        <p:attrNameLst>
                                          <p:attrName>ppt_x</p:attrName>
                                        </p:attrNameLst>
                                      </p:cBhvr>
                                      <p:tavLst>
                                        <p:tav tm="0">
                                          <p:val>
                                            <p:strVal val="#ppt_x"/>
                                          </p:val>
                                        </p:tav>
                                        <p:tav tm="100000">
                                          <p:val>
                                            <p:strVal val="#ppt_x"/>
                                          </p:val>
                                        </p:tav>
                                      </p:tavLst>
                                    </p:anim>
                                    <p:anim calcmode="lin" valueType="num">
                                      <p:cBhvr>
                                        <p:cTn id="141" dur="1000" fill="hold"/>
                                        <p:tgtEl>
                                          <p:spTgt spid="44"/>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fade">
                                      <p:cBhvr>
                                        <p:cTn id="144" dur="1000"/>
                                        <p:tgtEl>
                                          <p:spTgt spid="45"/>
                                        </p:tgtEl>
                                      </p:cBhvr>
                                    </p:animEffect>
                                    <p:anim calcmode="lin" valueType="num">
                                      <p:cBhvr>
                                        <p:cTn id="145" dur="1000" fill="hold"/>
                                        <p:tgtEl>
                                          <p:spTgt spid="45"/>
                                        </p:tgtEl>
                                        <p:attrNameLst>
                                          <p:attrName>ppt_x</p:attrName>
                                        </p:attrNameLst>
                                      </p:cBhvr>
                                      <p:tavLst>
                                        <p:tav tm="0">
                                          <p:val>
                                            <p:strVal val="#ppt_x"/>
                                          </p:val>
                                        </p:tav>
                                        <p:tav tm="100000">
                                          <p:val>
                                            <p:strVal val="#ppt_x"/>
                                          </p:val>
                                        </p:tav>
                                      </p:tavLst>
                                    </p:anim>
                                    <p:anim calcmode="lin" valueType="num">
                                      <p:cBhvr>
                                        <p:cTn id="146" dur="1000" fill="hold"/>
                                        <p:tgtEl>
                                          <p:spTgt spid="4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fade">
                                      <p:cBhvr>
                                        <p:cTn id="149" dur="1000"/>
                                        <p:tgtEl>
                                          <p:spTgt spid="52"/>
                                        </p:tgtEl>
                                      </p:cBhvr>
                                    </p:animEffect>
                                    <p:anim calcmode="lin" valueType="num">
                                      <p:cBhvr>
                                        <p:cTn id="150" dur="1000" fill="hold"/>
                                        <p:tgtEl>
                                          <p:spTgt spid="52"/>
                                        </p:tgtEl>
                                        <p:attrNameLst>
                                          <p:attrName>ppt_x</p:attrName>
                                        </p:attrNameLst>
                                      </p:cBhvr>
                                      <p:tavLst>
                                        <p:tav tm="0">
                                          <p:val>
                                            <p:strVal val="#ppt_x"/>
                                          </p:val>
                                        </p:tav>
                                        <p:tav tm="100000">
                                          <p:val>
                                            <p:strVal val="#ppt_x"/>
                                          </p:val>
                                        </p:tav>
                                      </p:tavLst>
                                    </p:anim>
                                    <p:anim calcmode="lin" valueType="num">
                                      <p:cBhvr>
                                        <p:cTn id="151" dur="1000" fill="hold"/>
                                        <p:tgtEl>
                                          <p:spTgt spid="5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fade">
                                      <p:cBhvr>
                                        <p:cTn id="154" dur="1000"/>
                                        <p:tgtEl>
                                          <p:spTgt spid="47"/>
                                        </p:tgtEl>
                                      </p:cBhvr>
                                    </p:animEffect>
                                    <p:anim calcmode="lin" valueType="num">
                                      <p:cBhvr>
                                        <p:cTn id="155" dur="1000" fill="hold"/>
                                        <p:tgtEl>
                                          <p:spTgt spid="47"/>
                                        </p:tgtEl>
                                        <p:attrNameLst>
                                          <p:attrName>ppt_x</p:attrName>
                                        </p:attrNameLst>
                                      </p:cBhvr>
                                      <p:tavLst>
                                        <p:tav tm="0">
                                          <p:val>
                                            <p:strVal val="#ppt_x"/>
                                          </p:val>
                                        </p:tav>
                                        <p:tav tm="100000">
                                          <p:val>
                                            <p:strVal val="#ppt_x"/>
                                          </p:val>
                                        </p:tav>
                                      </p:tavLst>
                                    </p:anim>
                                    <p:anim calcmode="lin" valueType="num">
                                      <p:cBhvr>
                                        <p:cTn id="156" dur="1000" fill="hold"/>
                                        <p:tgtEl>
                                          <p:spTgt spid="47"/>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1000"/>
                                        <p:tgtEl>
                                          <p:spTgt spid="53"/>
                                        </p:tgtEl>
                                      </p:cBhvr>
                                    </p:animEffect>
                                    <p:anim calcmode="lin" valueType="num">
                                      <p:cBhvr>
                                        <p:cTn id="160" dur="1000" fill="hold"/>
                                        <p:tgtEl>
                                          <p:spTgt spid="53"/>
                                        </p:tgtEl>
                                        <p:attrNameLst>
                                          <p:attrName>ppt_x</p:attrName>
                                        </p:attrNameLst>
                                      </p:cBhvr>
                                      <p:tavLst>
                                        <p:tav tm="0">
                                          <p:val>
                                            <p:strVal val="#ppt_x"/>
                                          </p:val>
                                        </p:tav>
                                        <p:tav tm="100000">
                                          <p:val>
                                            <p:strVal val="#ppt_x"/>
                                          </p:val>
                                        </p:tav>
                                      </p:tavLst>
                                    </p:anim>
                                    <p:anim calcmode="lin" valueType="num">
                                      <p:cBhvr>
                                        <p:cTn id="161" dur="1000" fill="hold"/>
                                        <p:tgtEl>
                                          <p:spTgt spid="5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55"/>
                                        </p:tgtEl>
                                        <p:attrNameLst>
                                          <p:attrName>style.visibility</p:attrName>
                                        </p:attrNameLst>
                                      </p:cBhvr>
                                      <p:to>
                                        <p:strVal val="visible"/>
                                      </p:to>
                                    </p:set>
                                    <p:animEffect transition="in" filter="fade">
                                      <p:cBhvr>
                                        <p:cTn id="164" dur="1000"/>
                                        <p:tgtEl>
                                          <p:spTgt spid="55"/>
                                        </p:tgtEl>
                                      </p:cBhvr>
                                    </p:animEffect>
                                    <p:anim calcmode="lin" valueType="num">
                                      <p:cBhvr>
                                        <p:cTn id="165" dur="1000" fill="hold"/>
                                        <p:tgtEl>
                                          <p:spTgt spid="55"/>
                                        </p:tgtEl>
                                        <p:attrNameLst>
                                          <p:attrName>ppt_x</p:attrName>
                                        </p:attrNameLst>
                                      </p:cBhvr>
                                      <p:tavLst>
                                        <p:tav tm="0">
                                          <p:val>
                                            <p:strVal val="#ppt_x"/>
                                          </p:val>
                                        </p:tav>
                                        <p:tav tm="100000">
                                          <p:val>
                                            <p:strVal val="#ppt_x"/>
                                          </p:val>
                                        </p:tav>
                                      </p:tavLst>
                                    </p:anim>
                                    <p:anim calcmode="lin" valueType="num">
                                      <p:cBhvr>
                                        <p:cTn id="166" dur="1000" fill="hold"/>
                                        <p:tgtEl>
                                          <p:spTgt spid="5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56"/>
                                        </p:tgtEl>
                                        <p:attrNameLst>
                                          <p:attrName>style.visibility</p:attrName>
                                        </p:attrNameLst>
                                      </p:cBhvr>
                                      <p:to>
                                        <p:strVal val="visible"/>
                                      </p:to>
                                    </p:set>
                                    <p:animEffect transition="in" filter="fade">
                                      <p:cBhvr>
                                        <p:cTn id="169" dur="1000"/>
                                        <p:tgtEl>
                                          <p:spTgt spid="56"/>
                                        </p:tgtEl>
                                      </p:cBhvr>
                                    </p:animEffect>
                                    <p:anim calcmode="lin" valueType="num">
                                      <p:cBhvr>
                                        <p:cTn id="170" dur="1000" fill="hold"/>
                                        <p:tgtEl>
                                          <p:spTgt spid="56"/>
                                        </p:tgtEl>
                                        <p:attrNameLst>
                                          <p:attrName>ppt_x</p:attrName>
                                        </p:attrNameLst>
                                      </p:cBhvr>
                                      <p:tavLst>
                                        <p:tav tm="0">
                                          <p:val>
                                            <p:strVal val="#ppt_x"/>
                                          </p:val>
                                        </p:tav>
                                        <p:tav tm="100000">
                                          <p:val>
                                            <p:strVal val="#ppt_x"/>
                                          </p:val>
                                        </p:tav>
                                      </p:tavLst>
                                    </p:anim>
                                    <p:anim calcmode="lin" valueType="num">
                                      <p:cBhvr>
                                        <p:cTn id="171" dur="1000" fill="hold"/>
                                        <p:tgtEl>
                                          <p:spTgt spid="56"/>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fade">
                                      <p:cBhvr>
                                        <p:cTn id="174" dur="1000"/>
                                        <p:tgtEl>
                                          <p:spTgt spid="51"/>
                                        </p:tgtEl>
                                      </p:cBhvr>
                                    </p:animEffect>
                                    <p:anim calcmode="lin" valueType="num">
                                      <p:cBhvr>
                                        <p:cTn id="175" dur="1000" fill="hold"/>
                                        <p:tgtEl>
                                          <p:spTgt spid="51"/>
                                        </p:tgtEl>
                                        <p:attrNameLst>
                                          <p:attrName>ppt_x</p:attrName>
                                        </p:attrNameLst>
                                      </p:cBhvr>
                                      <p:tavLst>
                                        <p:tav tm="0">
                                          <p:val>
                                            <p:strVal val="#ppt_x"/>
                                          </p:val>
                                        </p:tav>
                                        <p:tav tm="100000">
                                          <p:val>
                                            <p:strVal val="#ppt_x"/>
                                          </p:val>
                                        </p:tav>
                                      </p:tavLst>
                                    </p:anim>
                                    <p:anim calcmode="lin" valueType="num">
                                      <p:cBhvr>
                                        <p:cTn id="176" dur="1000" fill="hold"/>
                                        <p:tgtEl>
                                          <p:spTgt spid="51"/>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Effect transition="in" filter="fade">
                                      <p:cBhvr>
                                        <p:cTn id="179" dur="1000"/>
                                        <p:tgtEl>
                                          <p:spTgt spid="57"/>
                                        </p:tgtEl>
                                      </p:cBhvr>
                                    </p:animEffect>
                                    <p:anim calcmode="lin" valueType="num">
                                      <p:cBhvr>
                                        <p:cTn id="180" dur="1000" fill="hold"/>
                                        <p:tgtEl>
                                          <p:spTgt spid="57"/>
                                        </p:tgtEl>
                                        <p:attrNameLst>
                                          <p:attrName>ppt_x</p:attrName>
                                        </p:attrNameLst>
                                      </p:cBhvr>
                                      <p:tavLst>
                                        <p:tav tm="0">
                                          <p:val>
                                            <p:strVal val="#ppt_x"/>
                                          </p:val>
                                        </p:tav>
                                        <p:tav tm="100000">
                                          <p:val>
                                            <p:strVal val="#ppt_x"/>
                                          </p:val>
                                        </p:tav>
                                      </p:tavLst>
                                    </p:anim>
                                    <p:anim calcmode="lin" valueType="num">
                                      <p:cBhvr>
                                        <p:cTn id="18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fade">
                                      <p:cBhvr>
                                        <p:cTn id="186" dur="1000"/>
                                        <p:tgtEl>
                                          <p:spTgt spid="9"/>
                                        </p:tgtEl>
                                      </p:cBhvr>
                                    </p:animEffect>
                                    <p:anim calcmode="lin" valueType="num">
                                      <p:cBhvr>
                                        <p:cTn id="187" dur="1000" fill="hold"/>
                                        <p:tgtEl>
                                          <p:spTgt spid="9"/>
                                        </p:tgtEl>
                                        <p:attrNameLst>
                                          <p:attrName>ppt_x</p:attrName>
                                        </p:attrNameLst>
                                      </p:cBhvr>
                                      <p:tavLst>
                                        <p:tav tm="0">
                                          <p:val>
                                            <p:strVal val="#ppt_x"/>
                                          </p:val>
                                        </p:tav>
                                        <p:tav tm="100000">
                                          <p:val>
                                            <p:strVal val="#ppt_x"/>
                                          </p:val>
                                        </p:tav>
                                      </p:tavLst>
                                    </p:anim>
                                    <p:anim calcmode="lin" valueType="num">
                                      <p:cBhvr>
                                        <p:cTn id="188" dur="1000" fill="hold"/>
                                        <p:tgtEl>
                                          <p:spTgt spid="9"/>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10"/>
                                        </p:tgtEl>
                                        <p:attrNameLst>
                                          <p:attrName>style.visibility</p:attrName>
                                        </p:attrNameLst>
                                      </p:cBhvr>
                                      <p:to>
                                        <p:strVal val="visible"/>
                                      </p:to>
                                    </p:set>
                                    <p:animEffect transition="in" filter="fade">
                                      <p:cBhvr>
                                        <p:cTn id="191" dur="1000"/>
                                        <p:tgtEl>
                                          <p:spTgt spid="10"/>
                                        </p:tgtEl>
                                      </p:cBhvr>
                                    </p:animEffect>
                                    <p:anim calcmode="lin" valueType="num">
                                      <p:cBhvr>
                                        <p:cTn id="192" dur="1000" fill="hold"/>
                                        <p:tgtEl>
                                          <p:spTgt spid="10"/>
                                        </p:tgtEl>
                                        <p:attrNameLst>
                                          <p:attrName>ppt_x</p:attrName>
                                        </p:attrNameLst>
                                      </p:cBhvr>
                                      <p:tavLst>
                                        <p:tav tm="0">
                                          <p:val>
                                            <p:strVal val="#ppt_x"/>
                                          </p:val>
                                        </p:tav>
                                        <p:tav tm="100000">
                                          <p:val>
                                            <p:strVal val="#ppt_x"/>
                                          </p:val>
                                        </p:tav>
                                      </p:tavLst>
                                    </p:anim>
                                    <p:anim calcmode="lin" valueType="num">
                                      <p:cBhvr>
                                        <p:cTn id="193" dur="1000" fill="hold"/>
                                        <p:tgtEl>
                                          <p:spTgt spid="10"/>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17"/>
                                        </p:tgtEl>
                                        <p:attrNameLst>
                                          <p:attrName>style.visibility</p:attrName>
                                        </p:attrNameLst>
                                      </p:cBhvr>
                                      <p:to>
                                        <p:strVal val="visible"/>
                                      </p:to>
                                    </p:set>
                                    <p:animEffect transition="in" filter="fade">
                                      <p:cBhvr>
                                        <p:cTn id="196" dur="1000"/>
                                        <p:tgtEl>
                                          <p:spTgt spid="17"/>
                                        </p:tgtEl>
                                      </p:cBhvr>
                                    </p:animEffect>
                                    <p:anim calcmode="lin" valueType="num">
                                      <p:cBhvr>
                                        <p:cTn id="197" dur="1000" fill="hold"/>
                                        <p:tgtEl>
                                          <p:spTgt spid="17"/>
                                        </p:tgtEl>
                                        <p:attrNameLst>
                                          <p:attrName>ppt_x</p:attrName>
                                        </p:attrNameLst>
                                      </p:cBhvr>
                                      <p:tavLst>
                                        <p:tav tm="0">
                                          <p:val>
                                            <p:strVal val="#ppt_x"/>
                                          </p:val>
                                        </p:tav>
                                        <p:tav tm="100000">
                                          <p:val>
                                            <p:strVal val="#ppt_x"/>
                                          </p:val>
                                        </p:tav>
                                      </p:tavLst>
                                    </p:anim>
                                    <p:anim calcmode="lin" valueType="num">
                                      <p:cBhvr>
                                        <p:cTn id="1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nodeType="clickEffect">
                                  <p:stCondLst>
                                    <p:cond delay="0"/>
                                  </p:stCondLst>
                                  <p:childTnLst>
                                    <p:set>
                                      <p:cBhvr>
                                        <p:cTn id="202" dur="1" fill="hold">
                                          <p:stCondLst>
                                            <p:cond delay="0"/>
                                          </p:stCondLst>
                                        </p:cTn>
                                        <p:tgtEl>
                                          <p:spTgt spid="3"/>
                                        </p:tgtEl>
                                        <p:attrNameLst>
                                          <p:attrName>style.visibility</p:attrName>
                                        </p:attrNameLst>
                                      </p:cBhvr>
                                      <p:to>
                                        <p:strVal val="visible"/>
                                      </p:to>
                                    </p:set>
                                    <p:animEffect transition="in" filter="fade">
                                      <p:cBhvr>
                                        <p:cTn id="203" dur="1000"/>
                                        <p:tgtEl>
                                          <p:spTgt spid="3"/>
                                        </p:tgtEl>
                                      </p:cBhvr>
                                    </p:animEffect>
                                    <p:anim calcmode="lin" valueType="num">
                                      <p:cBhvr>
                                        <p:cTn id="204" dur="1000" fill="hold"/>
                                        <p:tgtEl>
                                          <p:spTgt spid="3"/>
                                        </p:tgtEl>
                                        <p:attrNameLst>
                                          <p:attrName>ppt_x</p:attrName>
                                        </p:attrNameLst>
                                      </p:cBhvr>
                                      <p:tavLst>
                                        <p:tav tm="0">
                                          <p:val>
                                            <p:strVal val="#ppt_x"/>
                                          </p:val>
                                        </p:tav>
                                        <p:tav tm="100000">
                                          <p:val>
                                            <p:strVal val="#ppt_x"/>
                                          </p:val>
                                        </p:tav>
                                      </p:tavLst>
                                    </p:anim>
                                    <p:anim calcmode="lin" valueType="num">
                                      <p:cBhvr>
                                        <p:cTn id="20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fade">
                                      <p:cBhvr>
                                        <p:cTn id="210" dur="1000"/>
                                        <p:tgtEl>
                                          <p:spTgt spid="59"/>
                                        </p:tgtEl>
                                      </p:cBhvr>
                                    </p:animEffect>
                                    <p:anim calcmode="lin" valueType="num">
                                      <p:cBhvr>
                                        <p:cTn id="211" dur="1000" fill="hold"/>
                                        <p:tgtEl>
                                          <p:spTgt spid="59"/>
                                        </p:tgtEl>
                                        <p:attrNameLst>
                                          <p:attrName>ppt_x</p:attrName>
                                        </p:attrNameLst>
                                      </p:cBhvr>
                                      <p:tavLst>
                                        <p:tav tm="0">
                                          <p:val>
                                            <p:strVal val="#ppt_x"/>
                                          </p:val>
                                        </p:tav>
                                        <p:tav tm="100000">
                                          <p:val>
                                            <p:strVal val="#ppt_x"/>
                                          </p:val>
                                        </p:tav>
                                      </p:tavLst>
                                    </p:anim>
                                    <p:anim calcmode="lin" valueType="num">
                                      <p:cBhvr>
                                        <p:cTn id="212" dur="1000" fill="hold"/>
                                        <p:tgtEl>
                                          <p:spTgt spid="59"/>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58"/>
                                        </p:tgtEl>
                                        <p:attrNameLst>
                                          <p:attrName>style.visibility</p:attrName>
                                        </p:attrNameLst>
                                      </p:cBhvr>
                                      <p:to>
                                        <p:strVal val="visible"/>
                                      </p:to>
                                    </p:set>
                                    <p:animEffect transition="in" filter="fade">
                                      <p:cBhvr>
                                        <p:cTn id="215" dur="1000"/>
                                        <p:tgtEl>
                                          <p:spTgt spid="58"/>
                                        </p:tgtEl>
                                      </p:cBhvr>
                                    </p:animEffect>
                                    <p:anim calcmode="lin" valueType="num">
                                      <p:cBhvr>
                                        <p:cTn id="216" dur="1000" fill="hold"/>
                                        <p:tgtEl>
                                          <p:spTgt spid="58"/>
                                        </p:tgtEl>
                                        <p:attrNameLst>
                                          <p:attrName>ppt_x</p:attrName>
                                        </p:attrNameLst>
                                      </p:cBhvr>
                                      <p:tavLst>
                                        <p:tav tm="0">
                                          <p:val>
                                            <p:strVal val="#ppt_x"/>
                                          </p:val>
                                        </p:tav>
                                        <p:tav tm="100000">
                                          <p:val>
                                            <p:strVal val="#ppt_x"/>
                                          </p:val>
                                        </p:tav>
                                      </p:tavLst>
                                    </p:anim>
                                    <p:anim calcmode="lin" valueType="num">
                                      <p:cBhvr>
                                        <p:cTn id="217" dur="1000" fill="hold"/>
                                        <p:tgtEl>
                                          <p:spTgt spid="58"/>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60"/>
                                        </p:tgtEl>
                                        <p:attrNameLst>
                                          <p:attrName>style.visibility</p:attrName>
                                        </p:attrNameLst>
                                      </p:cBhvr>
                                      <p:to>
                                        <p:strVal val="visible"/>
                                      </p:to>
                                    </p:set>
                                    <p:animEffect transition="in" filter="fade">
                                      <p:cBhvr>
                                        <p:cTn id="220" dur="1000"/>
                                        <p:tgtEl>
                                          <p:spTgt spid="60"/>
                                        </p:tgtEl>
                                      </p:cBhvr>
                                    </p:animEffect>
                                    <p:anim calcmode="lin" valueType="num">
                                      <p:cBhvr>
                                        <p:cTn id="221" dur="1000" fill="hold"/>
                                        <p:tgtEl>
                                          <p:spTgt spid="60"/>
                                        </p:tgtEl>
                                        <p:attrNameLst>
                                          <p:attrName>ppt_x</p:attrName>
                                        </p:attrNameLst>
                                      </p:cBhvr>
                                      <p:tavLst>
                                        <p:tav tm="0">
                                          <p:val>
                                            <p:strVal val="#ppt_x"/>
                                          </p:val>
                                        </p:tav>
                                        <p:tav tm="100000">
                                          <p:val>
                                            <p:strVal val="#ppt_x"/>
                                          </p:val>
                                        </p:tav>
                                      </p:tavLst>
                                    </p:anim>
                                    <p:anim calcmode="lin" valueType="num">
                                      <p:cBhvr>
                                        <p:cTn id="222" dur="1000" fill="hold"/>
                                        <p:tgtEl>
                                          <p:spTgt spid="60"/>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fade">
                                      <p:cBhvr>
                                        <p:cTn id="225" dur="1000"/>
                                        <p:tgtEl>
                                          <p:spTgt spid="61"/>
                                        </p:tgtEl>
                                      </p:cBhvr>
                                    </p:animEffect>
                                    <p:anim calcmode="lin" valueType="num">
                                      <p:cBhvr>
                                        <p:cTn id="226" dur="1000" fill="hold"/>
                                        <p:tgtEl>
                                          <p:spTgt spid="61"/>
                                        </p:tgtEl>
                                        <p:attrNameLst>
                                          <p:attrName>ppt_x</p:attrName>
                                        </p:attrNameLst>
                                      </p:cBhvr>
                                      <p:tavLst>
                                        <p:tav tm="0">
                                          <p:val>
                                            <p:strVal val="#ppt_x"/>
                                          </p:val>
                                        </p:tav>
                                        <p:tav tm="100000">
                                          <p:val>
                                            <p:strVal val="#ppt_x"/>
                                          </p:val>
                                        </p:tav>
                                      </p:tavLst>
                                    </p:anim>
                                    <p:anim calcmode="lin" valueType="num">
                                      <p:cBhvr>
                                        <p:cTn id="227" dur="1000" fill="hold"/>
                                        <p:tgtEl>
                                          <p:spTgt spid="61"/>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64"/>
                                        </p:tgtEl>
                                        <p:attrNameLst>
                                          <p:attrName>style.visibility</p:attrName>
                                        </p:attrNameLst>
                                      </p:cBhvr>
                                      <p:to>
                                        <p:strVal val="visible"/>
                                      </p:to>
                                    </p:set>
                                    <p:animEffect transition="in" filter="fade">
                                      <p:cBhvr>
                                        <p:cTn id="230" dur="1000"/>
                                        <p:tgtEl>
                                          <p:spTgt spid="64"/>
                                        </p:tgtEl>
                                      </p:cBhvr>
                                    </p:animEffect>
                                    <p:anim calcmode="lin" valueType="num">
                                      <p:cBhvr>
                                        <p:cTn id="231" dur="1000" fill="hold"/>
                                        <p:tgtEl>
                                          <p:spTgt spid="64"/>
                                        </p:tgtEl>
                                        <p:attrNameLst>
                                          <p:attrName>ppt_x</p:attrName>
                                        </p:attrNameLst>
                                      </p:cBhvr>
                                      <p:tavLst>
                                        <p:tav tm="0">
                                          <p:val>
                                            <p:strVal val="#ppt_x"/>
                                          </p:val>
                                        </p:tav>
                                        <p:tav tm="100000">
                                          <p:val>
                                            <p:strVal val="#ppt_x"/>
                                          </p:val>
                                        </p:tav>
                                      </p:tavLst>
                                    </p:anim>
                                    <p:anim calcmode="lin" valueType="num">
                                      <p:cBhvr>
                                        <p:cTn id="232" dur="1000" fill="hold"/>
                                        <p:tgtEl>
                                          <p:spTgt spid="64"/>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1000"/>
                                        <p:tgtEl>
                                          <p:spTgt spid="65"/>
                                        </p:tgtEl>
                                      </p:cBhvr>
                                    </p:animEffect>
                                    <p:anim calcmode="lin" valueType="num">
                                      <p:cBhvr>
                                        <p:cTn id="236" dur="1000" fill="hold"/>
                                        <p:tgtEl>
                                          <p:spTgt spid="65"/>
                                        </p:tgtEl>
                                        <p:attrNameLst>
                                          <p:attrName>ppt_x</p:attrName>
                                        </p:attrNameLst>
                                      </p:cBhvr>
                                      <p:tavLst>
                                        <p:tav tm="0">
                                          <p:val>
                                            <p:strVal val="#ppt_x"/>
                                          </p:val>
                                        </p:tav>
                                        <p:tav tm="100000">
                                          <p:val>
                                            <p:strVal val="#ppt_x"/>
                                          </p:val>
                                        </p:tav>
                                      </p:tavLst>
                                    </p:anim>
                                    <p:anim calcmode="lin" valueType="num">
                                      <p:cBhvr>
                                        <p:cTn id="237" dur="1000" fill="hold"/>
                                        <p:tgtEl>
                                          <p:spTgt spid="65"/>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62"/>
                                        </p:tgtEl>
                                        <p:attrNameLst>
                                          <p:attrName>style.visibility</p:attrName>
                                        </p:attrNameLst>
                                      </p:cBhvr>
                                      <p:to>
                                        <p:strVal val="visible"/>
                                      </p:to>
                                    </p:set>
                                    <p:animEffect transition="in" filter="fade">
                                      <p:cBhvr>
                                        <p:cTn id="240" dur="1000"/>
                                        <p:tgtEl>
                                          <p:spTgt spid="62"/>
                                        </p:tgtEl>
                                      </p:cBhvr>
                                    </p:animEffect>
                                    <p:anim calcmode="lin" valueType="num">
                                      <p:cBhvr>
                                        <p:cTn id="241" dur="1000" fill="hold"/>
                                        <p:tgtEl>
                                          <p:spTgt spid="62"/>
                                        </p:tgtEl>
                                        <p:attrNameLst>
                                          <p:attrName>ppt_x</p:attrName>
                                        </p:attrNameLst>
                                      </p:cBhvr>
                                      <p:tavLst>
                                        <p:tav tm="0">
                                          <p:val>
                                            <p:strVal val="#ppt_x"/>
                                          </p:val>
                                        </p:tav>
                                        <p:tav tm="100000">
                                          <p:val>
                                            <p:strVal val="#ppt_x"/>
                                          </p:val>
                                        </p:tav>
                                      </p:tavLst>
                                    </p:anim>
                                    <p:anim calcmode="lin" valueType="num">
                                      <p:cBhvr>
                                        <p:cTn id="2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p:bldSub>
      </p:bldGraphic>
      <p:bldP spid="9" grpId="0" animBg="1"/>
      <p:bldP spid="10" grpId="0"/>
      <p:bldP spid="17" grpId="0" animBg="1"/>
      <p:bldP spid="18" grpId="0" animBg="1"/>
      <p:bldP spid="19" grpId="0" animBg="1"/>
      <p:bldP spid="20" grpId="0"/>
      <p:bldP spid="21" grpId="0"/>
      <p:bldP spid="22" grpId="0" animBg="1"/>
      <p:bldP spid="23" grpId="0" animBg="1"/>
      <p:bldP spid="24" grpId="0" animBg="1"/>
      <p:bldP spid="29" grpId="0" animBg="1"/>
      <p:bldP spid="30" grpId="0" animBg="1"/>
      <p:bldP spid="28" grpId="0" animBg="1"/>
      <p:bldP spid="32" grpId="0" animBg="1"/>
      <p:bldP spid="33" grpId="0" animBg="1"/>
      <p:bldP spid="31" grpId="0" animBg="1"/>
      <p:bldP spid="35" grpId="0" animBg="1"/>
      <p:bldP spid="34" grpId="0" animBg="1"/>
      <p:bldP spid="39" grpId="0" animBg="1"/>
      <p:bldP spid="41" grpId="0" animBg="1"/>
      <p:bldP spid="42" grpId="0" animBg="1"/>
      <p:bldP spid="43" grpId="0" animBg="1"/>
      <p:bldP spid="44" grpId="0" animBg="1"/>
      <p:bldP spid="45" grpId="0" animBg="1"/>
      <p:bldP spid="46" grpId="0" animBg="1"/>
      <p:bldP spid="47" grpId="0" animBg="1"/>
      <p:bldP spid="48" grpId="0"/>
      <p:bldP spid="50" grpId="0"/>
      <p:bldP spid="51" grpId="0" animBg="1"/>
      <p:bldP spid="52" grpId="0" animBg="1"/>
      <p:bldP spid="53" grpId="0" animBg="1"/>
      <p:bldP spid="55" grpId="0" animBg="1"/>
      <p:bldP spid="56" grpId="0" animBg="1"/>
      <p:bldP spid="57" grpId="0" animBg="1"/>
      <p:bldP spid="59" grpId="0"/>
      <p:bldP spid="58" grpId="0" animBg="1"/>
      <p:bldP spid="61" grpId="0" animBg="1"/>
      <p:bldP spid="62" grpId="0" animBg="1"/>
      <p:bldP spid="60"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E75C51AE-5195-4D16-BD90-8EDACB4FEF87}"/>
              </a:ext>
            </a:extLst>
          </p:cNvPr>
          <p:cNvSpPr txBox="1">
            <a:spLocks/>
          </p:cNvSpPr>
          <p:nvPr/>
        </p:nvSpPr>
        <p:spPr>
          <a:xfrm>
            <a:off x="-11195" y="95407"/>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7800" algn="l">
              <a:spcBef>
                <a:spcPct val="20000"/>
              </a:spcBef>
              <a:defRPr/>
            </a:pPr>
            <a:r>
              <a:rPr lang="es-ES_tradnl" sz="2400" b="1" dirty="0">
                <a:solidFill>
                  <a:schemeClr val="accent1"/>
                </a:solidFill>
                <a:latin typeface="Candara" panose="020E0502030303020204" pitchFamily="34" charset="0"/>
              </a:rPr>
              <a:t>Control Dotación: Indicador Provisión de Dotación</a:t>
            </a:r>
            <a:endParaRPr lang="es-CL" sz="2400" b="1" dirty="0">
              <a:solidFill>
                <a:schemeClr val="accent1"/>
              </a:solidFill>
              <a:latin typeface="Candara" panose="020E0502030303020204" pitchFamily="34" charset="0"/>
            </a:endParaRPr>
          </a:p>
        </p:txBody>
      </p:sp>
      <p:pic>
        <p:nvPicPr>
          <p:cNvPr id="9" name="Picture 3">
            <a:extLst>
              <a:ext uri="{FF2B5EF4-FFF2-40B4-BE49-F238E27FC236}">
                <a16:creationId xmlns:a16="http://schemas.microsoft.com/office/drawing/2014/main" xmlns="" id="{79FAD45A-10D9-4D5F-8D54-51349CF6A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57317"/>
            <a:ext cx="7776915" cy="116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a:extLst>
              <a:ext uri="{FF2B5EF4-FFF2-40B4-BE49-F238E27FC236}">
                <a16:creationId xmlns:a16="http://schemas.microsoft.com/office/drawing/2014/main" xmlns="" id="{7885FE74-E864-4120-8EF5-CAE0782796A2}"/>
              </a:ext>
            </a:extLst>
          </p:cNvPr>
          <p:cNvPicPr>
            <a:picLocks noChangeAspect="1"/>
          </p:cNvPicPr>
          <p:nvPr/>
        </p:nvPicPr>
        <p:blipFill>
          <a:blip r:embed="rId3"/>
          <a:stretch>
            <a:fillRect/>
          </a:stretch>
        </p:blipFill>
        <p:spPr>
          <a:xfrm>
            <a:off x="1763688" y="1059481"/>
            <a:ext cx="4879440" cy="1003800"/>
          </a:xfrm>
          <a:prstGeom prst="rect">
            <a:avLst/>
          </a:prstGeom>
        </p:spPr>
      </p:pic>
      <p:pic>
        <p:nvPicPr>
          <p:cNvPr id="15" name="Picture 2">
            <a:extLst>
              <a:ext uri="{FF2B5EF4-FFF2-40B4-BE49-F238E27FC236}">
                <a16:creationId xmlns:a16="http://schemas.microsoft.com/office/drawing/2014/main" xmlns="" id="{AE4C4B96-5A4B-4B72-9D42-5900CFADE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08" y="5786494"/>
            <a:ext cx="8784976" cy="85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a:extLst>
              <a:ext uri="{FF2B5EF4-FFF2-40B4-BE49-F238E27FC236}">
                <a16:creationId xmlns:a16="http://schemas.microsoft.com/office/drawing/2014/main" xmlns="" id="{6C8592B3-BC9A-4291-97D1-5E0AA1D7DE04}"/>
              </a:ext>
            </a:extLst>
          </p:cNvPr>
          <p:cNvSpPr txBox="1"/>
          <p:nvPr/>
        </p:nvSpPr>
        <p:spPr>
          <a:xfrm>
            <a:off x="539552" y="5192592"/>
            <a:ext cx="3240360" cy="246221"/>
          </a:xfrm>
          <a:prstGeom prst="rect">
            <a:avLst/>
          </a:prstGeom>
          <a:noFill/>
        </p:spPr>
        <p:txBody>
          <a:bodyPr wrap="square" rtlCol="0">
            <a:spAutoFit/>
          </a:bodyPr>
          <a:lstStyle/>
          <a:p>
            <a:r>
              <a:rPr lang="es-CL" sz="1000" b="1" dirty="0"/>
              <a:t>DE: 31.08.2017  DA: Decreto N°13/2017</a:t>
            </a:r>
          </a:p>
        </p:txBody>
      </p:sp>
      <p:pic>
        <p:nvPicPr>
          <p:cNvPr id="7" name="Imagen 6"/>
          <p:cNvPicPr>
            <a:picLocks noChangeAspect="1"/>
          </p:cNvPicPr>
          <p:nvPr/>
        </p:nvPicPr>
        <p:blipFill>
          <a:blip r:embed="rId5"/>
          <a:stretch>
            <a:fillRect/>
          </a:stretch>
        </p:blipFill>
        <p:spPr>
          <a:xfrm>
            <a:off x="0" y="3410297"/>
            <a:ext cx="9144000" cy="1680836"/>
          </a:xfrm>
          <a:prstGeom prst="rect">
            <a:avLst/>
          </a:prstGeom>
        </p:spPr>
      </p:pic>
      <p:sp>
        <p:nvSpPr>
          <p:cNvPr id="8" name="Rectángulo: esquinas redondeadas 4">
            <a:extLst>
              <a:ext uri="{FF2B5EF4-FFF2-40B4-BE49-F238E27FC236}">
                <a16:creationId xmlns:a16="http://schemas.microsoft.com/office/drawing/2014/main" xmlns="" id="{106B9A03-624A-45EB-A81B-6D90933BA24F}"/>
              </a:ext>
            </a:extLst>
          </p:cNvPr>
          <p:cNvSpPr txBox="1"/>
          <p:nvPr/>
        </p:nvSpPr>
        <p:spPr>
          <a:xfrm>
            <a:off x="2415913" y="5445224"/>
            <a:ext cx="5396447" cy="3665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1" algn="ctr" defTabSz="666750">
              <a:lnSpc>
                <a:spcPct val="90000"/>
              </a:lnSpc>
              <a:spcBef>
                <a:spcPct val="0"/>
              </a:spcBef>
              <a:spcAft>
                <a:spcPct val="15000"/>
              </a:spcAft>
            </a:pPr>
            <a:r>
              <a:rPr lang="es-ES" sz="1500" b="1" i="1" dirty="0" smtClean="0"/>
              <a:t>NOTA: Se adjunta archivo Excel con datos por Servicio de Salud</a:t>
            </a:r>
            <a:r>
              <a:rPr lang="es-ES" sz="1500" b="1" i="1" kern="1200" dirty="0" smtClean="0"/>
              <a:t>.</a:t>
            </a:r>
            <a:endParaRPr lang="es-ES" sz="1500" b="1" i="1" kern="1200" dirty="0"/>
          </a:p>
        </p:txBody>
      </p:sp>
    </p:spTree>
    <p:extLst>
      <p:ext uri="{BB962C8B-B14F-4D97-AF65-F5344CB8AC3E}">
        <p14:creationId xmlns:p14="http://schemas.microsoft.com/office/powerpoint/2010/main" val="768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F80AA6C-8CF7-48A0-998B-2A18B76461E4}"/>
              </a:ext>
            </a:extLst>
          </p:cNvPr>
          <p:cNvPicPr>
            <a:picLocks noChangeAspect="1"/>
          </p:cNvPicPr>
          <p:nvPr/>
        </p:nvPicPr>
        <p:blipFill rotWithShape="1">
          <a:blip r:embed="rId2"/>
          <a:srcRect l="15017" r="10848"/>
          <a:stretch/>
        </p:blipFill>
        <p:spPr>
          <a:xfrm>
            <a:off x="251520" y="1196752"/>
            <a:ext cx="3814242" cy="2736304"/>
          </a:xfrm>
          <a:prstGeom prst="rect">
            <a:avLst/>
          </a:prstGeom>
        </p:spPr>
      </p:pic>
      <p:pic>
        <p:nvPicPr>
          <p:cNvPr id="2" name="Imagen 1">
            <a:extLst>
              <a:ext uri="{FF2B5EF4-FFF2-40B4-BE49-F238E27FC236}">
                <a16:creationId xmlns:a16="http://schemas.microsoft.com/office/drawing/2014/main" xmlns="" id="{C91670D0-AA4A-43AB-B4DE-88705E7F0F3E}"/>
              </a:ext>
            </a:extLst>
          </p:cNvPr>
          <p:cNvPicPr>
            <a:picLocks noChangeAspect="1"/>
          </p:cNvPicPr>
          <p:nvPr/>
        </p:nvPicPr>
        <p:blipFill rotWithShape="1">
          <a:blip r:embed="rId3"/>
          <a:srcRect l="38053" t="15454" r="36536" b="8113"/>
          <a:stretch/>
        </p:blipFill>
        <p:spPr>
          <a:xfrm rot="1439960">
            <a:off x="4040949" y="1098464"/>
            <a:ext cx="3180572" cy="5381152"/>
          </a:xfrm>
          <a:prstGeom prst="rect">
            <a:avLst/>
          </a:prstGeom>
        </p:spPr>
      </p:pic>
      <p:sp>
        <p:nvSpPr>
          <p:cNvPr id="5" name="1 Título">
            <a:extLst>
              <a:ext uri="{FF2B5EF4-FFF2-40B4-BE49-F238E27FC236}">
                <a16:creationId xmlns:a16="http://schemas.microsoft.com/office/drawing/2014/main" xmlns="" id="{E75C51AE-5195-4D16-BD90-8EDACB4FEF87}"/>
              </a:ext>
            </a:extLst>
          </p:cNvPr>
          <p:cNvSpPr txBox="1">
            <a:spLocks/>
          </p:cNvSpPr>
          <p:nvPr/>
        </p:nvSpPr>
        <p:spPr>
          <a:xfrm>
            <a:off x="-11195" y="95407"/>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7800" algn="l">
              <a:spcBef>
                <a:spcPct val="20000"/>
              </a:spcBef>
              <a:defRPr/>
            </a:pPr>
            <a:r>
              <a:rPr lang="es-ES_tradnl" sz="2400" b="1" dirty="0">
                <a:solidFill>
                  <a:schemeClr val="accent1"/>
                </a:solidFill>
                <a:latin typeface="Candara" panose="020E0502030303020204" pitchFamily="34" charset="0"/>
              </a:rPr>
              <a:t>Control Dotación: Informes Trimestrales de Dotación DIPRES</a:t>
            </a:r>
            <a:endParaRPr lang="es-CL" sz="24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169360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EFAB6D3E-4CF8-464F-910A-9D4B6A9C84B3}"/>
              </a:ext>
            </a:extLst>
          </p:cNvPr>
          <p:cNvPicPr>
            <a:picLocks noChangeAspect="1"/>
          </p:cNvPicPr>
          <p:nvPr/>
        </p:nvPicPr>
        <p:blipFill>
          <a:blip r:embed="rId3"/>
          <a:stretch>
            <a:fillRect/>
          </a:stretch>
        </p:blipFill>
        <p:spPr>
          <a:xfrm>
            <a:off x="1864608" y="3050629"/>
            <a:ext cx="2067536" cy="1323223"/>
          </a:xfrm>
          <a:prstGeom prst="rect">
            <a:avLst/>
          </a:prstGeom>
        </p:spPr>
      </p:pic>
      <p:sp>
        <p:nvSpPr>
          <p:cNvPr id="13" name="1 Título"/>
          <p:cNvSpPr txBox="1">
            <a:spLocks/>
          </p:cNvSpPr>
          <p:nvPr/>
        </p:nvSpPr>
        <p:spPr>
          <a:xfrm>
            <a:off x="0" y="404664"/>
            <a:ext cx="9143999" cy="93610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rgbClr val="0070C0"/>
                </a:solidFill>
                <a:latin typeface="Candara" panose="020E0502030303020204" pitchFamily="34" charset="0"/>
                <a:cs typeface="Verdana" pitchFamily="34" charset="0"/>
              </a:rPr>
              <a:t>¿CÓMO IMPACTA EL ENCASILLAMIENTO EN LAS DOTACIONES?</a:t>
            </a:r>
          </a:p>
        </p:txBody>
      </p:sp>
      <p:sp>
        <p:nvSpPr>
          <p:cNvPr id="2" name="Rectángulo: esquinas redondeadas 1">
            <a:extLst>
              <a:ext uri="{FF2B5EF4-FFF2-40B4-BE49-F238E27FC236}">
                <a16:creationId xmlns:a16="http://schemas.microsoft.com/office/drawing/2014/main" xmlns="" id="{F235C26B-1CBD-4076-9D1A-444EDD1F11FD}"/>
              </a:ext>
            </a:extLst>
          </p:cNvPr>
          <p:cNvSpPr/>
          <p:nvPr/>
        </p:nvSpPr>
        <p:spPr>
          <a:xfrm>
            <a:off x="526045" y="2241659"/>
            <a:ext cx="3443988" cy="2195453"/>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xmlns="" id="{23F26A27-ED0C-4C5B-B8D4-D9FF3FCCB3E8}"/>
              </a:ext>
            </a:extLst>
          </p:cNvPr>
          <p:cNvSpPr txBox="1"/>
          <p:nvPr/>
        </p:nvSpPr>
        <p:spPr>
          <a:xfrm>
            <a:off x="1923420" y="2344844"/>
            <a:ext cx="2239277" cy="646331"/>
          </a:xfrm>
          <a:prstGeom prst="rect">
            <a:avLst/>
          </a:prstGeom>
          <a:noFill/>
        </p:spPr>
        <p:txBody>
          <a:bodyPr wrap="square" rtlCol="0">
            <a:spAutoFit/>
          </a:bodyPr>
          <a:lstStyle/>
          <a:p>
            <a:r>
              <a:rPr lang="es-CL" b="1" dirty="0"/>
              <a:t>MÁS DOTACIÓN DE PERSONAL ?</a:t>
            </a:r>
          </a:p>
        </p:txBody>
      </p:sp>
      <p:sp>
        <p:nvSpPr>
          <p:cNvPr id="25" name="Rectángulo: esquinas redondeadas 24">
            <a:extLst>
              <a:ext uri="{FF2B5EF4-FFF2-40B4-BE49-F238E27FC236}">
                <a16:creationId xmlns:a16="http://schemas.microsoft.com/office/drawing/2014/main" xmlns="" id="{2AAF2567-5D99-438A-8AD5-BF61E0668805}"/>
              </a:ext>
            </a:extLst>
          </p:cNvPr>
          <p:cNvSpPr/>
          <p:nvPr/>
        </p:nvSpPr>
        <p:spPr>
          <a:xfrm>
            <a:off x="4869161" y="1487681"/>
            <a:ext cx="3443988" cy="2195453"/>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4" name="CuadroTexto 23">
            <a:extLst>
              <a:ext uri="{FF2B5EF4-FFF2-40B4-BE49-F238E27FC236}">
                <a16:creationId xmlns:a16="http://schemas.microsoft.com/office/drawing/2014/main" xmlns="" id="{5CC9638F-46AE-4569-8A0F-1E56777A3A98}"/>
              </a:ext>
            </a:extLst>
          </p:cNvPr>
          <p:cNvSpPr txBox="1"/>
          <p:nvPr/>
        </p:nvSpPr>
        <p:spPr>
          <a:xfrm>
            <a:off x="5061825" y="1654385"/>
            <a:ext cx="3400772" cy="646331"/>
          </a:xfrm>
          <a:prstGeom prst="rect">
            <a:avLst/>
          </a:prstGeom>
          <a:noFill/>
        </p:spPr>
        <p:txBody>
          <a:bodyPr wrap="square" rtlCol="0">
            <a:spAutoFit/>
          </a:bodyPr>
          <a:lstStyle/>
          <a:p>
            <a:r>
              <a:rPr lang="es-CL" b="1" dirty="0"/>
              <a:t>CAMBIO DE CALIDAD JURÍDICA! </a:t>
            </a:r>
          </a:p>
        </p:txBody>
      </p:sp>
      <p:grpSp>
        <p:nvGrpSpPr>
          <p:cNvPr id="27" name="Grupo 26">
            <a:extLst>
              <a:ext uri="{FF2B5EF4-FFF2-40B4-BE49-F238E27FC236}">
                <a16:creationId xmlns:a16="http://schemas.microsoft.com/office/drawing/2014/main" xmlns="" id="{2217E30D-5404-4F2C-8A82-836424BB7281}"/>
              </a:ext>
            </a:extLst>
          </p:cNvPr>
          <p:cNvGrpSpPr/>
          <p:nvPr/>
        </p:nvGrpSpPr>
        <p:grpSpPr>
          <a:xfrm>
            <a:off x="5624458" y="4453789"/>
            <a:ext cx="3321121" cy="886211"/>
            <a:chOff x="2024556" y="2215918"/>
            <a:chExt cx="1417938" cy="886211"/>
          </a:xfrm>
        </p:grpSpPr>
        <p:sp>
          <p:nvSpPr>
            <p:cNvPr id="28" name="Rectángulo: esquinas redondeadas 27">
              <a:extLst>
                <a:ext uri="{FF2B5EF4-FFF2-40B4-BE49-F238E27FC236}">
                  <a16:creationId xmlns:a16="http://schemas.microsoft.com/office/drawing/2014/main" xmlns="" id="{CE8CCF0E-356E-4AEE-8F02-D87381D27401}"/>
                </a:ext>
              </a:extLst>
            </p:cNvPr>
            <p:cNvSpPr/>
            <p:nvPr/>
          </p:nvSpPr>
          <p:spPr>
            <a:xfrm>
              <a:off x="2024556" y="2215918"/>
              <a:ext cx="1417938" cy="88621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ángulo: esquinas redondeadas 4">
              <a:extLst>
                <a:ext uri="{FF2B5EF4-FFF2-40B4-BE49-F238E27FC236}">
                  <a16:creationId xmlns:a16="http://schemas.microsoft.com/office/drawing/2014/main" xmlns="" id="{FB59E424-6710-4FBC-8205-E0E400B7ADFB}"/>
                </a:ext>
              </a:extLst>
            </p:cNvPr>
            <p:cNvSpPr txBox="1"/>
            <p:nvPr/>
          </p:nvSpPr>
          <p:spPr>
            <a:xfrm>
              <a:off x="2050512" y="2241874"/>
              <a:ext cx="1366026" cy="834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400" kern="1200" dirty="0"/>
                <a:t>Por cada ingreso a la planta de funcionarios a contrata, implica que se reduce los cargos a contrata disponibles.</a:t>
              </a:r>
            </a:p>
          </p:txBody>
        </p:sp>
      </p:grpSp>
      <p:grpSp>
        <p:nvGrpSpPr>
          <p:cNvPr id="30" name="Grupo 29">
            <a:extLst>
              <a:ext uri="{FF2B5EF4-FFF2-40B4-BE49-F238E27FC236}">
                <a16:creationId xmlns:a16="http://schemas.microsoft.com/office/drawing/2014/main" xmlns="" id="{7D950AF3-3AAE-40A4-997F-B8EA185142D4}"/>
              </a:ext>
            </a:extLst>
          </p:cNvPr>
          <p:cNvGrpSpPr/>
          <p:nvPr/>
        </p:nvGrpSpPr>
        <p:grpSpPr>
          <a:xfrm>
            <a:off x="3330827" y="5570511"/>
            <a:ext cx="3321122" cy="687463"/>
            <a:chOff x="2024556" y="3323683"/>
            <a:chExt cx="1417938" cy="886211"/>
          </a:xfrm>
        </p:grpSpPr>
        <p:sp>
          <p:nvSpPr>
            <p:cNvPr id="31" name="Rectángulo: esquinas redondeadas 30">
              <a:extLst>
                <a:ext uri="{FF2B5EF4-FFF2-40B4-BE49-F238E27FC236}">
                  <a16:creationId xmlns:a16="http://schemas.microsoft.com/office/drawing/2014/main" xmlns="" id="{F9AC05CB-CA3E-443C-BB09-E58D2E7CBA8A}"/>
                </a:ext>
              </a:extLst>
            </p:cNvPr>
            <p:cNvSpPr/>
            <p:nvPr/>
          </p:nvSpPr>
          <p:spPr>
            <a:xfrm>
              <a:off x="2024556" y="3323683"/>
              <a:ext cx="1417938" cy="88621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ángulo: esquinas redondeadas 4">
              <a:extLst>
                <a:ext uri="{FF2B5EF4-FFF2-40B4-BE49-F238E27FC236}">
                  <a16:creationId xmlns:a16="http://schemas.microsoft.com/office/drawing/2014/main" xmlns="" id="{62FAA5D5-A8CE-4563-8290-E530451328C7}"/>
                </a:ext>
              </a:extLst>
            </p:cNvPr>
            <p:cNvSpPr txBox="1"/>
            <p:nvPr/>
          </p:nvSpPr>
          <p:spPr>
            <a:xfrm>
              <a:off x="2050512" y="3349639"/>
              <a:ext cx="1366026" cy="834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400" kern="1200" dirty="0"/>
                <a:t>Monitoreo de la provisión de cada cargo la planta y dotación de cada Servicio de Salud</a:t>
              </a:r>
              <a:endParaRPr lang="es-ES" sz="1400" kern="1200" dirty="0"/>
            </a:p>
          </p:txBody>
        </p:sp>
      </p:grpSp>
      <p:pic>
        <p:nvPicPr>
          <p:cNvPr id="1028" name="Picture 4" descr="Resultado de imagen para MAS PERSONAS">
            <a:extLst>
              <a:ext uri="{FF2B5EF4-FFF2-40B4-BE49-F238E27FC236}">
                <a16:creationId xmlns:a16="http://schemas.microsoft.com/office/drawing/2014/main" xmlns="" id="{9A74B207-BDF0-4CDA-97A5-542391F77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95" y="1987274"/>
            <a:ext cx="1694209" cy="1587487"/>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a:extLst>
              <a:ext uri="{FF2B5EF4-FFF2-40B4-BE49-F238E27FC236}">
                <a16:creationId xmlns:a16="http://schemas.microsoft.com/office/drawing/2014/main" xmlns="" id="{619BAD1D-6983-4F51-8D62-FEDDF55B9B94}"/>
              </a:ext>
            </a:extLst>
          </p:cNvPr>
          <p:cNvPicPr>
            <a:picLocks noChangeAspect="1"/>
          </p:cNvPicPr>
          <p:nvPr/>
        </p:nvPicPr>
        <p:blipFill>
          <a:blip r:embed="rId5"/>
          <a:stretch>
            <a:fillRect/>
          </a:stretch>
        </p:blipFill>
        <p:spPr>
          <a:xfrm>
            <a:off x="238922" y="1876878"/>
            <a:ext cx="1439773" cy="1439773"/>
          </a:xfrm>
          <a:prstGeom prst="rect">
            <a:avLst/>
          </a:prstGeom>
        </p:spPr>
      </p:pic>
      <p:pic>
        <p:nvPicPr>
          <p:cNvPr id="36" name="Picture 2" descr="Imagen relacionada">
            <a:extLst>
              <a:ext uri="{FF2B5EF4-FFF2-40B4-BE49-F238E27FC236}">
                <a16:creationId xmlns:a16="http://schemas.microsoft.com/office/drawing/2014/main" xmlns="" id="{DC0459AB-6217-4D21-B07A-C2FEF2FBA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315" y="4763406"/>
            <a:ext cx="319054" cy="3472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n relacionada">
            <a:extLst>
              <a:ext uri="{FF2B5EF4-FFF2-40B4-BE49-F238E27FC236}">
                <a16:creationId xmlns:a16="http://schemas.microsoft.com/office/drawing/2014/main" xmlns="" id="{1BC3FEFD-A2A4-4107-98F1-2228887C1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514" y="5804526"/>
            <a:ext cx="319054" cy="34726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xmlns="" id="{9AF44555-2119-46C7-85BE-E33BE25A0AFA}"/>
              </a:ext>
            </a:extLst>
          </p:cNvPr>
          <p:cNvPicPr>
            <a:picLocks noChangeAspect="1"/>
          </p:cNvPicPr>
          <p:nvPr/>
        </p:nvPicPr>
        <p:blipFill>
          <a:blip r:embed="rId7"/>
          <a:stretch>
            <a:fillRect/>
          </a:stretch>
        </p:blipFill>
        <p:spPr>
          <a:xfrm>
            <a:off x="4617684" y="2446856"/>
            <a:ext cx="1433023" cy="1879015"/>
          </a:xfrm>
          <a:prstGeom prst="rect">
            <a:avLst/>
          </a:prstGeom>
        </p:spPr>
      </p:pic>
    </p:spTree>
    <p:extLst>
      <p:ext uri="{BB962C8B-B14F-4D97-AF65-F5344CB8AC3E}">
        <p14:creationId xmlns:p14="http://schemas.microsoft.com/office/powerpoint/2010/main" val="1263785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B1462615-4E86-4840-A5BD-E76EDF39E579}"/>
              </a:ext>
            </a:extLst>
          </p:cNvPr>
          <p:cNvSpPr txBox="1">
            <a:spLocks/>
          </p:cNvSpPr>
          <p:nvPr/>
        </p:nvSpPr>
        <p:spPr>
          <a:xfrm>
            <a:off x="0" y="404813"/>
            <a:ext cx="7164288"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Provisión de la Dotación Titular:</a:t>
            </a:r>
          </a:p>
        </p:txBody>
      </p:sp>
      <p:pic>
        <p:nvPicPr>
          <p:cNvPr id="7" name="Picture 6" descr="http://thumbs.dreamstime.com/z/icono-de-la-b%C3%BAsqueda-del-empleado-19553331.jpg">
            <a:extLst>
              <a:ext uri="{FF2B5EF4-FFF2-40B4-BE49-F238E27FC236}">
                <a16:creationId xmlns:a16="http://schemas.microsoft.com/office/drawing/2014/main" xmlns="" id="{6579BD45-B2B6-41F4-8689-F036B3CED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332656"/>
            <a:ext cx="11668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3"/>
          <a:srcRect t="16548"/>
          <a:stretch/>
        </p:blipFill>
        <p:spPr>
          <a:xfrm>
            <a:off x="28564" y="2580211"/>
            <a:ext cx="8748464" cy="3474324"/>
          </a:xfrm>
          <a:prstGeom prst="rect">
            <a:avLst/>
          </a:prstGeom>
        </p:spPr>
      </p:pic>
      <p:sp>
        <p:nvSpPr>
          <p:cNvPr id="8" name="Rectángulo redondeado 7"/>
          <p:cNvSpPr/>
          <p:nvPr/>
        </p:nvSpPr>
        <p:spPr>
          <a:xfrm>
            <a:off x="305038" y="2070562"/>
            <a:ext cx="3618889" cy="5221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a:solidFill>
                  <a:schemeClr val="tx1">
                    <a:lumMod val="85000"/>
                    <a:lumOff val="15000"/>
                  </a:schemeClr>
                </a:solidFill>
              </a:rPr>
              <a:t>Dotación efectiva Titular al 30/04/2017 (provista)</a:t>
            </a:r>
          </a:p>
        </p:txBody>
      </p:sp>
      <p:sp>
        <p:nvSpPr>
          <p:cNvPr id="9" name="Rectángulo redondeado 8"/>
          <p:cNvSpPr/>
          <p:nvPr/>
        </p:nvSpPr>
        <p:spPr>
          <a:xfrm>
            <a:off x="4283968" y="2072438"/>
            <a:ext cx="2376264" cy="5272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a:solidFill>
                  <a:schemeClr val="tx1">
                    <a:lumMod val="85000"/>
                    <a:lumOff val="15000"/>
                  </a:schemeClr>
                </a:solidFill>
              </a:rPr>
              <a:t>Dotación efectiva al 31/08/2017 (provista)</a:t>
            </a:r>
          </a:p>
        </p:txBody>
      </p:sp>
      <p:sp>
        <p:nvSpPr>
          <p:cNvPr id="10" name="Rectángulo redondeado 9"/>
          <p:cNvSpPr/>
          <p:nvPr/>
        </p:nvSpPr>
        <p:spPr>
          <a:xfrm>
            <a:off x="6844996" y="2079342"/>
            <a:ext cx="2079848" cy="5134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a:solidFill>
                  <a:schemeClr val="tx1">
                    <a:lumMod val="85000"/>
                    <a:lumOff val="15000"/>
                  </a:schemeClr>
                </a:solidFill>
              </a:rPr>
              <a:t>Cargos vacantes (Etapa 2 y 3). </a:t>
            </a:r>
          </a:p>
        </p:txBody>
      </p:sp>
      <p:sp>
        <p:nvSpPr>
          <p:cNvPr id="11" name="Rectángulo: esquinas redondeadas 4">
            <a:extLst>
              <a:ext uri="{FF2B5EF4-FFF2-40B4-BE49-F238E27FC236}">
                <a16:creationId xmlns:a16="http://schemas.microsoft.com/office/drawing/2014/main" xmlns="" id="{106B9A03-624A-45EB-A81B-6D90933BA24F}"/>
              </a:ext>
            </a:extLst>
          </p:cNvPr>
          <p:cNvSpPr txBox="1"/>
          <p:nvPr/>
        </p:nvSpPr>
        <p:spPr>
          <a:xfrm>
            <a:off x="2415913" y="6491451"/>
            <a:ext cx="5396447" cy="3665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1" algn="ctr" defTabSz="666750">
              <a:lnSpc>
                <a:spcPct val="90000"/>
              </a:lnSpc>
              <a:spcBef>
                <a:spcPct val="0"/>
              </a:spcBef>
              <a:spcAft>
                <a:spcPct val="15000"/>
              </a:spcAft>
            </a:pPr>
            <a:r>
              <a:rPr lang="es-ES" sz="1500" b="1" i="1" dirty="0" smtClean="0"/>
              <a:t>NOTA: Se adjunta archivo Excel con datos por Servicio de Salud</a:t>
            </a:r>
            <a:r>
              <a:rPr lang="es-ES" sz="1500" b="1" i="1" kern="1200" dirty="0" smtClean="0"/>
              <a:t>.</a:t>
            </a:r>
            <a:endParaRPr lang="es-ES" sz="1500" b="1" i="1" kern="1200" dirty="0"/>
          </a:p>
        </p:txBody>
      </p:sp>
    </p:spTree>
    <p:extLst>
      <p:ext uri="{BB962C8B-B14F-4D97-AF65-F5344CB8AC3E}">
        <p14:creationId xmlns:p14="http://schemas.microsoft.com/office/powerpoint/2010/main" val="38825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xmlns="" id="{0D123DD2-EA8E-46DE-BFAA-84AA9CD3E72F}"/>
              </a:ext>
            </a:extLst>
          </p:cNvPr>
          <p:cNvSpPr/>
          <p:nvPr/>
        </p:nvSpPr>
        <p:spPr>
          <a:xfrm>
            <a:off x="971600" y="2985937"/>
            <a:ext cx="1512168" cy="2006605"/>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Rectángulo: esquinas redondeadas 6">
            <a:extLst>
              <a:ext uri="{FF2B5EF4-FFF2-40B4-BE49-F238E27FC236}">
                <a16:creationId xmlns:a16="http://schemas.microsoft.com/office/drawing/2014/main" xmlns="" id="{17796F90-04E0-4B85-B3B3-FBEC821BC6D1}"/>
              </a:ext>
            </a:extLst>
          </p:cNvPr>
          <p:cNvSpPr/>
          <p:nvPr/>
        </p:nvSpPr>
        <p:spPr>
          <a:xfrm>
            <a:off x="6984268" y="3109839"/>
            <a:ext cx="1620180" cy="174158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xmlns="" id="{AAE609F6-A6BC-480F-815A-541B078B9331}"/>
              </a:ext>
            </a:extLst>
          </p:cNvPr>
          <p:cNvPicPr>
            <a:picLocks noChangeAspect="1"/>
          </p:cNvPicPr>
          <p:nvPr/>
        </p:nvPicPr>
        <p:blipFill rotWithShape="1">
          <a:blip r:embed="rId2"/>
          <a:srcRect l="57875" t="7594" r="20863" b="76461"/>
          <a:stretch/>
        </p:blipFill>
        <p:spPr>
          <a:xfrm>
            <a:off x="467544" y="1124744"/>
            <a:ext cx="8136904" cy="1872208"/>
          </a:xfrm>
          <a:prstGeom prst="rect">
            <a:avLst/>
          </a:prstGeom>
        </p:spPr>
      </p:pic>
      <p:pic>
        <p:nvPicPr>
          <p:cNvPr id="4" name="Imagen 3">
            <a:extLst>
              <a:ext uri="{FF2B5EF4-FFF2-40B4-BE49-F238E27FC236}">
                <a16:creationId xmlns:a16="http://schemas.microsoft.com/office/drawing/2014/main" xmlns="" id="{CBDB63D6-A6D1-4EEA-9CDD-36D5D6F89AD5}"/>
              </a:ext>
            </a:extLst>
          </p:cNvPr>
          <p:cNvPicPr>
            <a:picLocks noChangeAspect="1"/>
          </p:cNvPicPr>
          <p:nvPr/>
        </p:nvPicPr>
        <p:blipFill>
          <a:blip r:embed="rId3"/>
          <a:stretch>
            <a:fillRect/>
          </a:stretch>
        </p:blipFill>
        <p:spPr>
          <a:xfrm>
            <a:off x="4554325" y="5127751"/>
            <a:ext cx="2857500" cy="1905000"/>
          </a:xfrm>
          <a:prstGeom prst="rect">
            <a:avLst/>
          </a:prstGeom>
        </p:spPr>
      </p:pic>
      <p:sp>
        <p:nvSpPr>
          <p:cNvPr id="8" name="1 Título">
            <a:extLst>
              <a:ext uri="{FF2B5EF4-FFF2-40B4-BE49-F238E27FC236}">
                <a16:creationId xmlns:a16="http://schemas.microsoft.com/office/drawing/2014/main" xmlns="" id="{D12A52D2-8C30-4C40-B51C-862B5C81EA19}"/>
              </a:ext>
            </a:extLst>
          </p:cNvPr>
          <p:cNvSpPr txBox="1">
            <a:spLocks/>
          </p:cNvSpPr>
          <p:nvPr/>
        </p:nvSpPr>
        <p:spPr>
          <a:xfrm>
            <a:off x="218423" y="290674"/>
            <a:ext cx="6300192" cy="6540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_tradnl" altLang="es-CL" sz="2800" b="1" dirty="0">
                <a:solidFill>
                  <a:schemeClr val="tx2">
                    <a:lumMod val="60000"/>
                    <a:lumOff val="40000"/>
                  </a:schemeClr>
                </a:solidFill>
                <a:latin typeface="Candara" panose="020E0502030303020204" pitchFamily="34" charset="0"/>
                <a:cs typeface="Verdana" pitchFamily="34" charset="0"/>
              </a:rPr>
              <a:t>Revisión Provisión de la Dotación:</a:t>
            </a:r>
          </a:p>
        </p:txBody>
      </p:sp>
      <p:pic>
        <p:nvPicPr>
          <p:cNvPr id="10" name="Imagen 9"/>
          <p:cNvPicPr>
            <a:picLocks noChangeAspect="1"/>
          </p:cNvPicPr>
          <p:nvPr/>
        </p:nvPicPr>
        <p:blipFill>
          <a:blip r:embed="rId4"/>
          <a:stretch>
            <a:fillRect/>
          </a:stretch>
        </p:blipFill>
        <p:spPr>
          <a:xfrm>
            <a:off x="31794" y="3199565"/>
            <a:ext cx="9144000" cy="1609852"/>
          </a:xfrm>
          <a:prstGeom prst="rect">
            <a:avLst/>
          </a:prstGeom>
        </p:spPr>
      </p:pic>
    </p:spTree>
    <p:extLst>
      <p:ext uri="{BB962C8B-B14F-4D97-AF65-F5344CB8AC3E}">
        <p14:creationId xmlns:p14="http://schemas.microsoft.com/office/powerpoint/2010/main" val="30226387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16998</TotalTime>
  <Words>792</Words>
  <Application>Microsoft Office PowerPoint</Application>
  <PresentationFormat>Presentación en pantalla (4:3)</PresentationFormat>
  <Paragraphs>136</Paragraphs>
  <Slides>18</Slides>
  <Notes>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MS PGothic</vt:lpstr>
      <vt:lpstr>MS PGothic</vt:lpstr>
      <vt:lpstr>Albertus Extra Bold</vt:lpstr>
      <vt:lpstr>Arial</vt:lpstr>
      <vt:lpstr>Bradley Hand ITC</vt:lpstr>
      <vt:lpstr>Calibri</vt:lpstr>
      <vt:lpstr>Candara</vt:lpstr>
      <vt:lpstr>gobCL</vt:lpstr>
      <vt:lpstr>Tahoma</vt:lpstr>
      <vt:lpstr>Times New Roman</vt:lpstr>
      <vt:lpstr>Verdana</vt:lpstr>
      <vt:lpstr>ヒラギノ角ゴ Pro W3</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Cristian Rebolledo Diaz</cp:lastModifiedBy>
  <cp:revision>864</cp:revision>
  <cp:lastPrinted>2015-10-26T13:40:19Z</cp:lastPrinted>
  <dcterms:created xsi:type="dcterms:W3CDTF">2010-11-27T19:44:20Z</dcterms:created>
  <dcterms:modified xsi:type="dcterms:W3CDTF">2017-10-12T19:27:40Z</dcterms:modified>
</cp:coreProperties>
</file>