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5" r:id="rId3"/>
    <p:sldId id="256" r:id="rId4"/>
    <p:sldId id="264" r:id="rId5"/>
    <p:sldId id="263" r:id="rId6"/>
    <p:sldId id="257" r:id="rId7"/>
    <p:sldId id="258" r:id="rId8"/>
    <p:sldId id="259" r:id="rId9"/>
    <p:sldId id="260" r:id="rId10"/>
    <p:sldId id="261" r:id="rId11"/>
    <p:sldId id="262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1" r:id="rId20"/>
    <p:sldId id="273" r:id="rId2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9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3514B-8670-49E5-942E-9C2BDF477530}" type="datetimeFigureOut">
              <a:rPr lang="es-CL" smtClean="0"/>
              <a:pPr/>
              <a:t>06-11-2013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24BDF-63D0-4E84-AE2F-B5CE10945F0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3514B-8670-49E5-942E-9C2BDF477530}" type="datetimeFigureOut">
              <a:rPr lang="es-CL" smtClean="0"/>
              <a:pPr/>
              <a:t>06-11-2013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24BDF-63D0-4E84-AE2F-B5CE10945F0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3514B-8670-49E5-942E-9C2BDF477530}" type="datetimeFigureOut">
              <a:rPr lang="es-CL" smtClean="0"/>
              <a:pPr/>
              <a:t>06-11-2013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24BDF-63D0-4E84-AE2F-B5CE10945F0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413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780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6496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65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551554D-B477-422A-9086-F7DEF1993055}" type="datetime1">
              <a:rPr lang="es-CL">
                <a:solidFill>
                  <a:prstClr val="white"/>
                </a:solidFill>
                <a:ea typeface="ヒラギノ角ゴ Pro W3" pitchFamily="-60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06-11-2013</a:t>
            </a:fld>
            <a:endParaRPr lang="es-CL">
              <a:solidFill>
                <a:prstClr val="white"/>
              </a:solidFill>
              <a:ea typeface="ヒラギノ角ゴ Pro W3" pitchFamily="-60" charset="-128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CL">
              <a:solidFill>
                <a:prstClr val="white"/>
              </a:solidFill>
              <a:ea typeface="ヒラギノ角ゴ Pro W3" pitchFamily="-60" charset="-128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A31C675-1C0C-45D7-9114-AA1541B8F325}" type="slidenum">
              <a:rPr lang="es-CL">
                <a:solidFill>
                  <a:prstClr val="white"/>
                </a:solidFill>
                <a:ea typeface="ヒラギノ角ゴ Pro W3" pitchFamily="-60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CL">
              <a:solidFill>
                <a:prstClr val="white"/>
              </a:solidFill>
              <a:ea typeface="ヒラギノ角ゴ Pro W3" pitchFamily="-6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3775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3514B-8670-49E5-942E-9C2BDF477530}" type="datetimeFigureOut">
              <a:rPr lang="es-CL" smtClean="0"/>
              <a:pPr/>
              <a:t>06-11-2013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24BDF-63D0-4E84-AE2F-B5CE10945F0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3514B-8670-49E5-942E-9C2BDF477530}" type="datetimeFigureOut">
              <a:rPr lang="es-CL" smtClean="0"/>
              <a:pPr/>
              <a:t>06-11-2013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24BDF-63D0-4E84-AE2F-B5CE10945F0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3514B-8670-49E5-942E-9C2BDF477530}" type="datetimeFigureOut">
              <a:rPr lang="es-CL" smtClean="0"/>
              <a:pPr/>
              <a:t>06-11-2013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24BDF-63D0-4E84-AE2F-B5CE10945F0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3514B-8670-49E5-942E-9C2BDF477530}" type="datetimeFigureOut">
              <a:rPr lang="es-CL" smtClean="0"/>
              <a:pPr/>
              <a:t>06-11-2013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24BDF-63D0-4E84-AE2F-B5CE10945F0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3514B-8670-49E5-942E-9C2BDF477530}" type="datetimeFigureOut">
              <a:rPr lang="es-CL" smtClean="0"/>
              <a:pPr/>
              <a:t>06-11-2013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24BDF-63D0-4E84-AE2F-B5CE10945F0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3514B-8670-49E5-942E-9C2BDF477530}" type="datetimeFigureOut">
              <a:rPr lang="es-CL" smtClean="0"/>
              <a:pPr/>
              <a:t>06-11-2013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24BDF-63D0-4E84-AE2F-B5CE10945F0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3514B-8670-49E5-942E-9C2BDF477530}" type="datetimeFigureOut">
              <a:rPr lang="es-CL" smtClean="0"/>
              <a:pPr/>
              <a:t>06-11-2013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24BDF-63D0-4E84-AE2F-B5CE10945F0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3514B-8670-49E5-942E-9C2BDF477530}" type="datetimeFigureOut">
              <a:rPr lang="es-CL" smtClean="0"/>
              <a:pPr/>
              <a:t>06-11-2013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24BDF-63D0-4E84-AE2F-B5CE10945F0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11" Type="http://schemas.openxmlformats.org/officeDocument/2006/relationships/image" Target="file:///\\localhost\Users\CDEB\Pictures\3.png" TargetMode="Externa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image" Target="file:///\\localhost\Users\CDEB\Pictures\1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3514B-8670-49E5-942E-9C2BDF477530}" type="datetimeFigureOut">
              <a:rPr lang="es-CL" smtClean="0"/>
              <a:pPr/>
              <a:t>06-11-2013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24BDF-63D0-4E84-AE2F-B5CE10945F00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  <a:ea typeface="ヒラギノ角ゴ Pro W3" pitchFamily="-60" charset="-128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1566863" y="3333750"/>
            <a:ext cx="1481137" cy="352425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  <a:ea typeface="ヒラギノ角ゴ Pro W3" pitchFamily="-60" charset="-128"/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  <a:ea typeface="ヒラギノ角ゴ Pro W3" pitchFamily="-60" charset="-128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1566863" y="0"/>
            <a:ext cx="1481137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FFFFFF"/>
              </a:solidFill>
              <a:ea typeface="ヒラギノ角ゴ Pro W3" pitchFamily="-60" charset="-128"/>
            </a:endParaRPr>
          </a:p>
        </p:txBody>
      </p:sp>
      <p:pic>
        <p:nvPicPr>
          <p:cNvPr id="1031" name="1.png" descr="/Users/CDEB/Pictures/1.png"/>
          <p:cNvPicPr>
            <a:picLocks noChangeAspect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1566863" y="3430588"/>
            <a:ext cx="1384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3.png" descr="/Users/CDEB/Pictures/3.png"/>
          <p:cNvPicPr>
            <a:picLocks noChangeAspect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1566863" y="6400800"/>
            <a:ext cx="207168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2817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91680" y="1844824"/>
            <a:ext cx="66967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500" b="1" dirty="0"/>
              <a:t>ROL COORDINADOR SIRH </a:t>
            </a:r>
            <a:endParaRPr lang="es-CL" sz="3500" dirty="0"/>
          </a:p>
          <a:p>
            <a:pPr algn="ctr"/>
            <a:r>
              <a:rPr lang="es-ES" sz="3500" b="1" dirty="0"/>
              <a:t>RESPONSABILIDADES Y FUNCIONES</a:t>
            </a:r>
            <a:endParaRPr lang="es-CL" sz="3500" dirty="0"/>
          </a:p>
        </p:txBody>
      </p:sp>
      <p:sp>
        <p:nvSpPr>
          <p:cNvPr id="3" name="2 CuadroTexto"/>
          <p:cNvSpPr txBox="1"/>
          <p:nvPr/>
        </p:nvSpPr>
        <p:spPr>
          <a:xfrm>
            <a:off x="3189548" y="4725144"/>
            <a:ext cx="579664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500" dirty="0" smtClean="0"/>
              <a:t>Taller </a:t>
            </a:r>
          </a:p>
          <a:p>
            <a:pPr algn="ctr"/>
            <a:r>
              <a:rPr lang="es-ES_tradnl" sz="2500" dirty="0" smtClean="0"/>
              <a:t>Gestión y Administración Proyecto SIRH</a:t>
            </a:r>
          </a:p>
          <a:p>
            <a:pPr algn="ctr"/>
            <a:r>
              <a:rPr lang="es-ES_tradnl" sz="2500" dirty="0" smtClean="0"/>
              <a:t>Pucón – Noviembre 2013</a:t>
            </a:r>
            <a:endParaRPr lang="es-CL" sz="2500" dirty="0"/>
          </a:p>
        </p:txBody>
      </p:sp>
    </p:spTree>
    <p:extLst>
      <p:ext uri="{BB962C8B-B14F-4D97-AF65-F5344CB8AC3E}">
        <p14:creationId xmlns:p14="http://schemas.microsoft.com/office/powerpoint/2010/main" val="402090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476673"/>
            <a:ext cx="8132440" cy="864096"/>
          </a:xfrm>
        </p:spPr>
        <p:txBody>
          <a:bodyPr>
            <a:normAutofit/>
          </a:bodyPr>
          <a:lstStyle/>
          <a:p>
            <a:pPr algn="l"/>
            <a:r>
              <a:rPr lang="es-CL" sz="4000" i="1" dirty="0" smtClean="0">
                <a:solidFill>
                  <a:srgbClr val="FF0000"/>
                </a:solidFill>
              </a:rPr>
              <a:t>Comunicar</a:t>
            </a:r>
            <a:endParaRPr lang="es-CL" sz="4000" i="1" dirty="0">
              <a:solidFill>
                <a:srgbClr val="FF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39552" y="1484784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Según los mecanismos de comunicación definidos, difundir todas las instrucciones, oficios, guías de cambios, etc. a su Red, de </a:t>
            </a:r>
            <a:r>
              <a:rPr lang="es-ES" sz="2000" b="1" dirty="0" smtClean="0">
                <a:solidFill>
                  <a:srgbClr val="FF0000"/>
                </a:solidFill>
              </a:rPr>
              <a:t>acuerdo al ámbito de competencia</a:t>
            </a:r>
            <a:r>
              <a:rPr lang="es-ES" sz="2000" dirty="0" smtClean="0"/>
              <a:t>.</a:t>
            </a:r>
            <a:endParaRPr lang="es-ES" sz="2000" dirty="0"/>
          </a:p>
        </p:txBody>
      </p:sp>
      <p:pic>
        <p:nvPicPr>
          <p:cNvPr id="10242" name="Picture 2" descr="https://encrypted-tbn3.gstatic.com/images?q=tbn:ANd9GcTvgiXuGU8UQbXUebEOGcdsni0o8kmaMMsEu7tEQ39w6MAEtk6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7066" y="2996952"/>
            <a:ext cx="6053286" cy="3026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4725144"/>
            <a:ext cx="8132440" cy="720080"/>
          </a:xfrm>
        </p:spPr>
        <p:txBody>
          <a:bodyPr>
            <a:normAutofit/>
          </a:bodyPr>
          <a:lstStyle/>
          <a:p>
            <a:r>
              <a:rPr lang="es-CL" sz="4000" b="1" i="1" dirty="0" smtClean="0">
                <a:solidFill>
                  <a:srgbClr val="FF0000"/>
                </a:solidFill>
              </a:rPr>
              <a:t>EVOLUCION DEL SISTEMA</a:t>
            </a:r>
            <a:endParaRPr lang="es-CL" sz="4000" b="1" i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http://us.123rf.com/400wm/400/400/fambros/fambros0903/fambros090300241/4604897-estadisticas-graficas-de-color-amarillo-y-rojo--3d-hec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3" y="296653"/>
            <a:ext cx="4680519" cy="4212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476673"/>
            <a:ext cx="8132440" cy="792087"/>
          </a:xfrm>
        </p:spPr>
        <p:txBody>
          <a:bodyPr>
            <a:normAutofit/>
          </a:bodyPr>
          <a:lstStyle/>
          <a:p>
            <a:pPr algn="l"/>
            <a:r>
              <a:rPr lang="es-CL" sz="4000" i="1" dirty="0" smtClean="0">
                <a:solidFill>
                  <a:srgbClr val="FF0000"/>
                </a:solidFill>
              </a:rPr>
              <a:t>Reuniones con su Red</a:t>
            </a:r>
            <a:endParaRPr lang="es-CL" sz="4000" i="1" dirty="0">
              <a:solidFill>
                <a:srgbClr val="FF0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39552" y="1803588"/>
            <a:ext cx="28803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000" dirty="0" smtClean="0"/>
              <a:t>Establecer reuniones de trabajo con su Red, con el fin de detectar requerimientos o mejoras a los módulos SIRH.</a:t>
            </a:r>
          </a:p>
        </p:txBody>
      </p:sp>
      <p:pic>
        <p:nvPicPr>
          <p:cNvPr id="8194" name="Picture 2" descr="http://www.javierregueira.com/.a/6a0120a53d3266970b0120a7d4bbd9970b-32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772816"/>
            <a:ext cx="4968552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476673"/>
            <a:ext cx="8132440" cy="864095"/>
          </a:xfrm>
        </p:spPr>
        <p:txBody>
          <a:bodyPr>
            <a:normAutofit/>
          </a:bodyPr>
          <a:lstStyle/>
          <a:p>
            <a:pPr algn="l"/>
            <a:r>
              <a:rPr lang="es-CL" sz="4000" i="1" dirty="0" smtClean="0">
                <a:solidFill>
                  <a:srgbClr val="FF0000"/>
                </a:solidFill>
              </a:rPr>
              <a:t>Sugerir, Participar, Validar y Certificar</a:t>
            </a:r>
            <a:endParaRPr lang="es-CL" sz="4000" i="1" dirty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67544" y="1628800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Validar y certificar reglas de negocio de las distintas funcionalidades de SIRH.</a:t>
            </a:r>
          </a:p>
          <a:p>
            <a:pPr algn="just"/>
            <a:r>
              <a:rPr lang="es-ES" dirty="0" smtClean="0"/>
              <a:t>Sugerir al Nivel Central, mejoras al Sistema en función de los nuevos requerimientos tanto legales como funcionales.</a:t>
            </a:r>
            <a:endParaRPr lang="es-ES" dirty="0"/>
          </a:p>
        </p:txBody>
      </p:sp>
      <p:sp>
        <p:nvSpPr>
          <p:cNvPr id="7170" name="AutoShape 2" descr="data:image/jpeg;base64,/9j/4AAQSkZJRgABAQAAAQABAAD/2wCEAAkGBhQSEBUUEBQVFBUVFhUYFhgYFxYYGBkYHBUXFBwaGBoYGyYeGBojGRQUHy8gIygpLCwsFyAxNTAqNSYrLCkBCQoKDgwOGg8PGiwkHyQsLCwuNSosLCwvLDQsLC00KS8yKSwsKSwsLC0pNC41LCksLCwsLCwpLCkpLCosNSkqLP/AABEIALcBFAMBIgACEQEDEQH/xAAcAAEAAgMBAQEAAAAAAAAAAAAABQYDBAcCAQj/xABIEAABAwICBgcEBwUGBQUAAAABAAIDBBEhMQUGEkFRYRMiMnGBkaEHscHwFCMzQmJy0VKCkrLhFiRDU6LCRHOT0vEVJVSj4//EABoBAQADAQEBAAAAAAAAAAAAAAACAwQFAQb/xAA2EQACAQIDBAgFAwQDAAAAAAAAAQIDEQQhMRJBUfATYXGBkaGxwQUy0eHxFCJCIzNSokNykv/aAAwDAQACEQMRAD8A7iiIgCIiAIiIAiIgCIiAIiIAiLy51s0B6UTpTWinp8HvBdj1G9Z2GGO4eNlQtbfaaHkx0zi2KxBeMHPP4XHsMyxzOOWF6B/aU4iORrOOxiT+ZwxPms0626Jsp4bK83Y7CfaID2IJDwvtW/0sKh6z2h1dzsMpmD8Ymv67K5YNJS3JbNc/mdf+ZbcOsVSwWcdtptcO6w49/qqXVmao0KW5F9i9pdc37SKmcOXSN/3H3KeoPafG5wE0L4wc3A7bR3iwdbuBXNqbS0MuZMEhJxFzGSeP7Iyz817fO6M2lABIuCLYjj3FeLESWp68JB6HdKOujlaHRPa9p3tIPnw8VsL8/UesMsEnSU5cx+/EkOHB4ODh8iy6xqdryytAY8dHOGkuZjskA22mE5jK4zF9+a0060Z5bzDWw0qee4tKIivMwREQBERAEREAREQBERAEREAREQBERAEREAREQBERAEREB8JXL9d9b/pG1BC/YgB60jXXM1hiG8I73xx2rcM5j2pa2Clp+iB60rXbWVxHkR3uJt3By4jV1Rk61QSGu7ETe0Ruvlh6LNVqfxRro0W1tPLnXPJLrfcmWNmk6duDOjPHAPPiSCtqHTjcgWd3VHoQFW6eJ7vs4AG7r3d+gHhdZ3wuH2kGHFtx7jZVLpFpfwX1Izp4Wbs5K/8A2l67NvIsr2QyjrsDTxAA9MitCr1b2cYnYcuz4jd84LRoZT/gu2hvjfa/7rlPaNrw4XZmMHMOfMd6nGop/tlz9GZK2GqYb+pRbtz3Nda70iuVMeNnM2Xb7YA8x+oW1o+sLAWyjaiPi6Pm2+78OSsFXo9krLj+rTkqxNTOY7Zkz9COI+dyz1qThmtDqYHHRrrZllJGzWUxvhkRdpAwc3iPnBa0Ic1wcx7muabhzSQ4HiCMitijl/wzctJ6h/Zed3CzsByzXmptfn5lZb2eR1WlJZnZNStcm1sey/ZbOzttv2hYddoOOyScRuPgTZ1+cqGvfDKyWEkPjN2k5cCCN4INiOBXeNWtPMrKZkzBbawc29y14wc0+PoQd66tCrtqz1OHiaHRu60JVEUfpXT0NOLzPAJFw3Nx8Bu5nBXt21MqTeSJBa1bpKKFu1NIyNvF7g0X4C+Z5Kp6T9pLBE76Mwuk+7tlgaOZ2Xkm3DfxCpclX0r+lnkMsoGbxYtHBrcA1ufZGPNUzrxWhpp4WUvmyLxX+0uFuEEU034rdGz+KSxI7gVGSe1WQf8ABgj/AJ//AOSplXpMX48APitKWsc4EYALM8SzasFE6Jo/2yUznBtRHJCb2vhIwd5b1v8ASrno3TENQ3ap5WSjeWOBt3gYg8ivz2+mFsvPBNH1stPL0lM8xvG9t8RwIODhyIsvYYriVzwSt+1n6RRVHUfX1la3o5AI6houW/deBm5l/C7d194xVuW6MlJXRzpRcXZhERekQiIgCIiAIiIAiIgCIiALDVVTY2OfIdlrAXOPAAXKzKke1jSWxRiNps6Z4H7resfC+yozeyrllOKlJJ6c3OP6y6YdVVL6iTE7X1TccXZNFuDQG/JWzonQuz9ZN1pXYm9iByHctEyBj2HZLgDhbdxdzN/crFHICOqSePVOHja1+Sz0ba7+eWPiM6nyr5Vrbj+NOo93S6+IrjjmtV6Pa/Hsu3OGfjxWKCRxeA7qzNHUxFpBfI39OBPBbyxVNPtjg4YtdwP6KqpT2ldam3C4p0nsy+X06/qt6yZK0lVcbYGOUjeG7LivOmdGCRl2YuGLD8PH32WjQVtiHkWJIZM3gcg/xy8uKm6cbJMZ/Mzu4eiU5bcdl88+pDFU3hqqqU9NV793DqaKW0OcLG3DHCyztk2h1jdwwdlnuPO4Ga2dPUfRy7Qykue5wz8738VHOFiHHI4HLvHusufUg4ycT6rD11Wpqot56uBhYe9TGqeuDtHyvdsGRkjQHMDg3EHBwuLXtcfFR0jhbitSdwIyXlOTi7onVgpx2WdN0j7Y4TTuNOx4mwDRI0FoxxcSxxBsL4bzZUlms0AcXyl8sjjtOc5pzJubbhn6Kshg5+RXtsfzb+i0TquWplp0VT0Lc3Wiml7WGGPVNzyUZURxnGImxxscHA8e7uUO2EePcVnjm2T3rPJ3NcctTcjBvY55jmFkNr8T85BYdm7b5EZEnFemSXAI3+JVRaeyM74d+JWCRo5lbUUZO4DmV5qY7Zvz4Beo8Zp01W+CVksXUexwLTz5jeCCQRwJXftWtNCrpYpgAC9vWaDfZeOq5vg4Ffn2YDgSujexrSDtuogN9mzJWi+RN2Ot32YVvw089k5mNppraOoIiLecoIiIAiIgCIiAIiIAiIgC5N7VavbrGM3RxDze4k+jWrrK5Dr4y+kZO+Ef/VdUV842NWGkoycnuXuvYrHRMbE5x7bcAO/I+9a9HM6KMSBwcCTtNxz3d2R81t1tFtEHe04jc4XvY+vmo2qc17gGN2LgbQxwLRY4brAeihJNOxRSqRqxcn3q+rySy3r0JmOS4ubC+4XI8yF7UXWaV6KzWtD3H7pNsBmSdwCkaRxkjEgAsQCS03b4G+QViknkc+rh501tNZPT2PaIikUGMWa+57MnUfwxyPePgFKU0h6MF3bhdsu52sPiFGyM2mkcR67vVbuj6jbcL/4seP529U+NtlUP9lRdfP0Okv6+Ea3x/PpteCM2n6bbhcRmB0jfAXPpcKqGPabuF8uRV0p3XiAd927T8+apkrzG9zMLtcRwwvh6KvFR0kjR8Fq5SpPtM1E3bbkce7h33XjYAWOhkcH2H7XDd8lfaumeHuF7Y/1WK2Z9C3kaUg62F0bfn5r26ns7rEm6+9GOHmrbFF7M8h1s7ea9lw3Y9wX1tt3uWAzheNHqkSFG/EYDMZkL4CQXNvk4jAeOZtxWOlkF92Y48VlqZbzP2cRduRtuP6KFixskadlwLAnvuPcFkmg6v3R4G/mc1qUtRZuIPmvk9Zhg33fqlhtI1C7i4q4+yF96+W2XQG//AFGf1VKlnPAD55K9+xKkLpaqb7oEcQ5uuXut3DY81roR/cYcVNbDR1pERdA5AREQBERAEREAREQBERAFyfXQf+4yfmh9YbfBdYXLfaJFsV23ucyF/wDC90Z9HNVFd2in1mnDx29qK3r3RW5RZzu8rXfSi7nAWcRa/wA9wW7XstIedj6f0KwKbV8jh05OLUluK9RaGfJdz8XPGXBl8vE/OKk6etbTtdGOzhf3E+a2KmSRo2oe2PUHPxyPgoWirehm2pNp8jiLi2DQePDPjfDvVEv26HYpSWI+bPKzTdt99et2XEsDcWhwsQeCKGjk65k2Tsguvs9lnO3eSpcTNJs1wdhjy71ZCe0jn4nDujLivHx5zPSyUJsR+Gb0kZb32WNedu233RnykAUK2STNHw+8pShxXul6NkzTnrSjmD8+aq+mcKh+GYaf9IHwVmY7613Nqr2mh9cObPcTyXuIV6ZD4U9nEW6jRx29+ICz6UadoG9gWg5lapcNsXB8/wCqkKqxayzfu8lzFqfWPQipIbC/Df5/otd0w/8AK2tI36M8O7lxUBJVrVTjdGKrOzN+atsFp00+08AZDE/PetF7i/PAKVo6cMZzOJUpJJEINyZJUryMTivFNU3LzfN1vIWUdV6RsNlp5LFTVIDfNeKnkSlVV7E70x5LE+qKi3VvNeIpXyvDIgXvdk1oJJ8B716qZGVZG297nuDWAuc4gNaMSScF3D2caO+jMEOBOxd5GRftAk+tu4BUzU/U76N9bPYzkEYG7WA4WHFxF7u4Gw3k9O1YoC0GR33gA3uzv4/BbadPZRzqtXbeROoiKZUEREAREQBERAEREAREQBUn2l6OD2RPyxfF/wBRt2+T42+auyitZtE/SaWSIdoi7Dwe07TT5gKFRXi0W0ZbM072OT1ztpkbxvbY9/D+Zai3adm0x7NxHSRjhe+0PB4I8VotKhCW1FM5mIp9HVlHnP6adx9WtVUgIc4DrEZ2ucBu4HuWyik1fIrhJwakiOZI+CIjDrtO1yPLwJC80cTo2iQtvGbbRBNweJ5bltV1J0gAyxFzy3+OS1NJyFo6MHqusQ3gbWPw81RKNntHToVY1IdG1uu8tbbu21knqSEVQ1+LL2vvFvLkvE/3/wArP5wVq6Nq7ktbiGWacB2sz71mc/rEcXNHlivKslOOXX6EsJRlh67UtyT7LteZMRv65/KVB6VkBlbf9j/cVKRyYOPJV6vmvKeTQPj8VbX+Sxl+G54i/Uzw14L92/d/Vbs0zbNyyUdSC5xWeocL9y5qWZ9Q5ZHw0hqHshYbGRwbtG5AzJNu4HBXPR2o9LFC6NzBKXjrveOsfykfZ/u48yq9qmNutZbJjZHH+HYHq8LoC6eHitm5x8XN7dkUSq9lEZcTFUPYNzXMD7fvbTSfJZYPZi2/1tS9w3hjGsv+8S4+iv1FQPldZgyzJwA7ypF+q0oycw+JHwV2xHgZ+knbU49WeyA3Jhqj3SM/3MPwWtH7J6m+M8FuP1h9Nn4rt1Pqq8n6x4A/Dcn1tZSzNAwgdgHvJv70aieKUjh1J7J2AgzVDncQxgbf95xPuV40HqqyJoFLBYZFwF3H80jsT4lX+LRkTezG0eAutmyKy0DbepB6N1aDSHSkOI+6Oz43zU4AvqIAiIgCIiAIiIAiIgCIiAIiIAiIgOU646I+i1W2zsvLpYx4jpo/5XjvIUJWsF9tuLX4jv3rrOtOiBUUzm267Rtxuti14xBHfkeRK5CJejJZILMJts/5b+HccwcsfPL/AG5dTLa9J4mmpR+ZefPrfijyiPZsm2fNFccYLR0lRl3WZ2rWGW85m/ALeReNJqzJ06kqctqLszShJF9oNaWi3VAANt+HG4WtDJc+PqvOl6nZdZpJLhbZHHjzwX3Rkd3cmZni75+CzJbUkuH1/C8Ttzm6dGVR6yS9LL3fgSNVLsstx+CrdXVAlx4/+FuaSr9p1hkMFEGTbfbdmcd3z71ZXeiKPhtO158ciRoXWGOB+SsUk1yc1kkdstWoxpe5rW3LnkBoGNyTYLNCNzr1J2L37P6K0T5jnI7ZH5WcO9xP8Ku2iqISyhjjYWJwzNtw4f0UZQUTYYmRs7LGho58T3k3PipTQp/vEdv2v9pXUitmNjizltSbLjT07WNDWCwG5ZUReAIiIAiIgCIiAIiIAiIgCLT0jpSOBodK4NubNGbnHg1oxceQVbrNYZpHujaHRG12xsAfUkcXX+rhbzdc5cVVOrGOpfSw86ma0LRV18cTdqV7WN4uIA9VGf2qjdjGyaRv7YZss/jkLQfBRmjtVZSNqQiFx3g9NN4yyXDTyaFLU2qtOw3czpXb3SkyG/HrYDwAUFKpLRWLXChDJtt9XPoyLqteAMGCG/Azhx8omP8Aetb+2c5yjj8I6p3qIgrjHA1vZaB3ABZF70dR/wAvIKtRX/H5lK/tvKO2yId4qWfzRFSFFriH/cY88Ip43n+F2wVZLLWqNGxSC0kbHA8Wg/BNiov5B1aMv4W7/wAGhFrVBtbMhdC45CZpjv3E9U+BUu118lAy6osGNPI+G+bPtIjyMb7i3dZQkkEtJIXO/u7f8yIF9Mf+ZCTtRnm1R6ScPnXPPYTVClV/tSz4Pn0uXpc6131W6xfG1vWwscnDMsdwN8QfDus+i9Z9otjqWiKR/wBmQ7ajl5xu8sDjiFMVdI2Rha8YHzB4jmrU41EZmp0JZ/Z/U/P30ssBvtOYDY3HXYd7Xtzw458Qs0NYHC4NxyxVz1r1MJftA9HJazZALteNwe3f7xzGC5rpSAxP2amExuN7OabB9sLtOTvfjkFncalPTTnwLJRoYjOWT7bPxs0++z4tk39IHPyKj67TbW9Vl3OO4fE7lFuaw5dKeWBWQQOAwAhac3u7XhfLwCjtVJ5fbzfsjyNDDUHtN37Wpf6x93YwsY8yWFnTvGP7MbFvaRrG08Yjj7R8+ZK0v/VGRDYpAZHuzfjie/etF7hF15jtTHFrM+WPr8OKuilTXXz5FNTbxc9LRXHzfW39j5VTmNmPaf6BZtHRbDdp+BOPdwHL54LWoaUud0s3G7R87huXqsr9zVQ7yZ0YJU4+h7qqy5sCrl7O9Am/0qQCxBEN8TmWuf5AtHeVEao6kvqCJagFkOBANw6XfYcGfi37uI6ixgAAaAABYACwA4AbgtdKnbMxVq18kfVLatU+1NtfsNJ8T1R6XUTdW3V2gMce07tPsbcBu8cb+KvZlRLIiKBMIiIAiIgCIiAIiIAo3TemRTsB2S97yGxsGbnH4DedykSVz6r0i6QvqovtJJPo1KODfvP7zjjuVFapsLLU14Wh0ss9Fyvv1JmeGCWechrw6Zh+tmOLIAT9lTjLbzu4jdmpOh0lTU8rYKdj5HPfsvkFnXfbaO3I49cgAkgXt6LYZqoOgbB0r2xhvXDLNdI89pz3G5IPDzuMFpu0bNDUB7WOliggc2EDow4vcW3Fm2AAAzsPFUKEoWds/Ht/JrdSnVvG+VnZaX4ee7RLvJ2s03DE8MlkaxzhcA4YXtcnIY4YrbjlDgC0hwORBBB8Qq9QaFqYy+QywmSWxkc6NxLbDstIeBsDcFE6PoxI44TOpmyPftx3BlmJs4gMILYhjYDfvVvSyWq1M/6em09mWmvOXdx1L1dfVSX6ZmgkMLX2MhZ0IqHBzmtv13vcCOrYWa0naJUrRaxO6Z8cronsYwvdNGSGMtukDiQ0nPBxyUlXi8iuWFmldZ7+edSwooca0wbLXkvbG4gNkdHIGEnAdYtwB4nBSrJQSQCDY2Njkc8eCtUk9GUSpyjqj2vD2Aggi4OYORXtFIgUTWHQ7aUZF1E9w6RtztU7ybCWI5tFziP1Utqxph/SPpKh23LE0PbJuliNtl45i4B+OKna+jbLE+N/Ze1zT3EW+K5rSVhip6OU9ulq30rzxjcXXB4i1rdyxyXRTutDrUn+ppOMtftk/Kz43T3HTaima9pa8XB3Kraa1OD2uGy2Vh+44Yju/XAq3IthyThumfZ2P+Fc6F29jnP2PMXc0+fgqVpXVuaE3qIZS0ffbeRh57QJ2fEBfqCpomSCz2h3v8DmFFTaqs+45zTzsR8D6qLgmTjNx3Jn5mbpFrfs+pzzPrl4BfKGEyP+rjklccw1rnuPecbea/Rc2rUwyLXeJB9f1WE6Bn/Zv+839VBUY8Sx4mXA45BqLWzDrBkDeD3XNvysDrdxsrLoT2cU8NjP/eH/AIhaMdzL4/vE9yvf/oU3+WfNv6r2zV6c/dA73N+BKtjCMdCmVSUtSNXpjCTZoJJyAxKsVLqqP8VxPJuA8zj7lM01GyMWY0NHv7zmVK5CxC6J1dsQ+a1xk3PH8XHuVgRFEkEREAREQBERAEREAREQGrpR1oJSP8t/8pVH0GwbWjB93YmcPz4+qv00Qc0tOTgQe4iy50IXxU+wMZ9HzF4H7ULjckcW2xKxYnKSfOTT9Dq4GzhKG+/rGSv4teJ0gL6tXR1e2aJkjOy9oI5cjzBwW0tiaaujltOLszw9gcCCAQRYg4gjgV8hgaxoawBrQLAAAADgAMlkRenhCS6ssdHUBztt84cC94BIBHVaLZNacgFGaR0bIxtGx7C+GO3TtiaXbTmtAaS0C72XFyLFW5FTKjF6GmGJnHXP8W/BWK6F9cRFsSRU7XNc9z2ljpLZMaw4hu8uPDJRmrGl3npugZ0ks873Em4jiaLNaZHDk3BoxOGQxV5ssFPRMjbsxNDBibNAGJ396i6L2lK5ZHFJU3Bxyyt7343y8CqO0jIyYxNqsWkuqJnt2o2uthExt9lg3nHdndSU+npIxG1vR1L5SOjEZLNpubnm5cAwC2N7Yr3RaAlpz9RNdjnlz2ysDibm7jtt2TtHi661qOgninknkgEsr+qwskaGsjGTAHhpHEmxuVFKcedPUtk6U3udl2Xflbx0yRI0msDXF7ZWPhfGzbc2TZ7GN3Nc0lrm4Z7t65+2nMtHA0dqs0g6UDeGAuBPcLLf0lHK+eSJ8jDNM21Q9v2dNSglxYCR2nXJJP8AVSmqdAJp/pLRs08TDDSNOeyLB8niQRc4m6rk3Uls88282aYKOHg5rqfk7eL8lfgXMIiLccQIiIAiIgCIiAIiIAiIgCIiAIiIAiIgCIiAIiIAoDWHQzy5tTS2+kRiwB7MjN7HeZtiFPooTgpqzLKdR05bS/PUUHRle6F7pKVhc0m9VTHtwuubmMYXGfHIeFw0ZpiKobtQvDhvG8ciDiCsGldXo5jt4xyjsysOy8eP3hyKrdboSaI7b4zI/wD+RSno5/34z1X+CzLbo9a58PTsOhJ0cTne0ufHtyfU9S8oqRo7WWZuHTQz/hmBpprfvDZd84qTZrgR9pS1AHFgbK3zjJVqrwepnng6kXZZ88HZ+RZEUC3XSnOfSt74Jv8AtR2ulPu6V3dBN/2qfSw4oq/TVv8AF+BPIq3Jrj/l0tQ7m8Nib5yOC0K/WmYghr4ITwZtVUv8MY2Qe9QdeCLI4Oq3Zq3PBXfkW2pq2RtL5HBrRmSbBVTS+tTpG/3dwhgydVyDq90LTi93O1sFq0+hp6gAujc45iWsNwOcdOzBp/N6qwUGq7Glr53Golbk+S1m/kYOqwdwuoOU6misuecvEuUKNDOTu+ec/wDyyvaG1ZM7dgsfBSBwcQ77aqdntSnNrPw4Zq8xxhoAaAABYAYADkvVl9V0KahoZa1eVV3enPmERFYUBERAEREAREQBERAEREAREQBERAEREAREQBERAEREAREQGGopGSC0jWvHBwBHqoiTUqkJu2Lozxjc+P8AlIRFBwjLVFkKs4fLJrvA1SYMpqod1RJ8Sh1SjPamqnd9RJ8CiLzoocCf6ir/AJM+xal0gNzCHnjI50n85Kl6elYwWja1o4NAA9ERexhGOiITqzn80m+8yoiKZWEREAREQBERAEREAREQBERAEREAREQBERAEREAREQBER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172" name="Picture 4" descr="http://www.muywindows.com/wp-content/uploads/2009/10/Aprob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832694"/>
            <a:ext cx="2808312" cy="1863698"/>
          </a:xfrm>
          <a:prstGeom prst="rect">
            <a:avLst/>
          </a:prstGeom>
          <a:noFill/>
        </p:spPr>
      </p:pic>
      <p:pic>
        <p:nvPicPr>
          <p:cNvPr id="7174" name="Picture 6" descr="https://encrypted-tbn3.gstatic.com/images?q=tbn:ANd9GcSqavpAHHmT3KXQVFXzgZZEtUPN6YyT2MuFJhenKhNEVFDQGU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5012" y="3789040"/>
            <a:ext cx="2705100" cy="1944216"/>
          </a:xfrm>
          <a:prstGeom prst="rect">
            <a:avLst/>
          </a:prstGeom>
          <a:noFill/>
        </p:spPr>
      </p:pic>
      <p:pic>
        <p:nvPicPr>
          <p:cNvPr id="7176" name="Picture 8" descr="http://2.bp.blogspot.com/-PVt_1w_PrHU/UR_UgSyBk-I/AAAAAAAAACc/4VX6ikuRAdU/s1600/Boci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591" y="2924944"/>
            <a:ext cx="2256185" cy="2362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476673"/>
            <a:ext cx="8132440" cy="648072"/>
          </a:xfrm>
        </p:spPr>
        <p:txBody>
          <a:bodyPr>
            <a:normAutofit fontScale="90000"/>
          </a:bodyPr>
          <a:lstStyle/>
          <a:p>
            <a:pPr algn="l"/>
            <a:r>
              <a:rPr lang="es-CL" sz="4000" i="1" dirty="0" smtClean="0">
                <a:solidFill>
                  <a:srgbClr val="FF0000"/>
                </a:solidFill>
              </a:rPr>
              <a:t>Actividades de Piloto</a:t>
            </a:r>
            <a:endParaRPr lang="es-CL" sz="4000" i="1" dirty="0">
              <a:solidFill>
                <a:srgbClr val="FF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39552" y="135354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Coordinar actividades de piloto de desarrollos en etapa de prueba, además de revisar, validar y certificar las nuevas funcionalidades, en relación a los plazos y reglas establecidas.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259632" y="2942942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 smtClean="0"/>
              <a:t>Calendarización de Pilotos para cada Organismos.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L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 smtClean="0"/>
              <a:t>Conocimiento de procedimientos de Piloto.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L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 smtClean="0"/>
              <a:t>Análisis de las mejoras y reglas establecidas para el Piloto.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L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 smtClean="0"/>
              <a:t>Apoyar y acompañar a funcionarios en Piloto.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L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 smtClean="0"/>
              <a:t>Certificar las pruebas de la aplicación en Piloto.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2492896"/>
            <a:ext cx="8132440" cy="864096"/>
          </a:xfrm>
        </p:spPr>
        <p:txBody>
          <a:bodyPr>
            <a:normAutofit/>
          </a:bodyPr>
          <a:lstStyle/>
          <a:p>
            <a:r>
              <a:rPr lang="es-CL" sz="4000" b="1" dirty="0" smtClean="0">
                <a:solidFill>
                  <a:srgbClr val="FF0000"/>
                </a:solidFill>
              </a:rPr>
              <a:t>MANEJO DE LA INFORMACION</a:t>
            </a:r>
            <a:endParaRPr lang="es-CL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476673"/>
            <a:ext cx="8132440" cy="936104"/>
          </a:xfrm>
        </p:spPr>
        <p:txBody>
          <a:bodyPr>
            <a:normAutofit/>
          </a:bodyPr>
          <a:lstStyle/>
          <a:p>
            <a:pPr algn="l"/>
            <a:r>
              <a:rPr lang="es-CL" sz="4000" i="1" dirty="0" smtClean="0">
                <a:solidFill>
                  <a:srgbClr val="FF0000"/>
                </a:solidFill>
              </a:rPr>
              <a:t>Ser Referente</a:t>
            </a:r>
            <a:endParaRPr lang="es-CL" sz="4000" i="1" dirty="0">
              <a:solidFill>
                <a:srgbClr val="FF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39552" y="1414517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2000" dirty="0" smtClean="0"/>
              <a:t>Ser referente oficial de la información de Recursos Humanos contenida en SIRH (DIPRES, Transparencia Activa, COMGES, etc.)</a:t>
            </a:r>
          </a:p>
        </p:txBody>
      </p:sp>
      <p:pic>
        <p:nvPicPr>
          <p:cNvPr id="4098" name="Picture 2" descr="http://3.bp.blogspot.com/-vczCJGLhOz0/T6smviO3mSI/AAAAAAAAAAk/lHZPCen-Yhk/s320/Liderazgoorganizacional.com-concepto-de-liderazgo-organizacion-por-diferentes-autores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9074" y="2615059"/>
            <a:ext cx="2740918" cy="2758157"/>
          </a:xfrm>
          <a:prstGeom prst="rect">
            <a:avLst/>
          </a:prstGeom>
          <a:noFill/>
        </p:spPr>
      </p:pic>
      <p:pic>
        <p:nvPicPr>
          <p:cNvPr id="4102" name="Picture 6" descr="http://exitoymultinivel.files.wordpress.com/2012/02/informacio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487637"/>
            <a:ext cx="2381250" cy="2533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476673"/>
            <a:ext cx="8132440" cy="720080"/>
          </a:xfrm>
        </p:spPr>
        <p:txBody>
          <a:bodyPr>
            <a:normAutofit/>
          </a:bodyPr>
          <a:lstStyle/>
          <a:p>
            <a:pPr algn="l"/>
            <a:r>
              <a:rPr lang="es-CL" sz="4000" i="1" dirty="0" smtClean="0">
                <a:solidFill>
                  <a:srgbClr val="FF0000"/>
                </a:solidFill>
              </a:rPr>
              <a:t>Ser Auditor</a:t>
            </a:r>
            <a:endParaRPr lang="es-CL" sz="4000" i="1" dirty="0">
              <a:solidFill>
                <a:srgbClr val="FF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11560" y="2180471"/>
            <a:ext cx="35283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 smtClean="0"/>
              <a:t>Generar planes de auditoría permanente a la información de los módulos del SIRH.</a:t>
            </a:r>
            <a:endParaRPr lang="es-ES" sz="3000" dirty="0"/>
          </a:p>
        </p:txBody>
      </p:sp>
      <p:pic>
        <p:nvPicPr>
          <p:cNvPr id="3074" name="Picture 2" descr="https://encrypted-tbn1.gstatic.com/images?q=tbn:ANd9GcSOqzV5d88DCI8TSTjloPNuGM6rvxWhVTMqP53qxD_LresZxnV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196752"/>
            <a:ext cx="1924050" cy="2381250"/>
          </a:xfrm>
          <a:prstGeom prst="rect">
            <a:avLst/>
          </a:prstGeom>
          <a:noFill/>
        </p:spPr>
      </p:pic>
      <p:pic>
        <p:nvPicPr>
          <p:cNvPr id="3078" name="Picture 6" descr="https://encrypted-tbn0.gstatic.com/images?q=tbn:ANd9GcQPv8H0sOqBkg0ZCfKjPYeuxmOfF9biWjun-kt3umi7eBrrh3TXN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2248" y="3688432"/>
            <a:ext cx="2074168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476673"/>
            <a:ext cx="8132440" cy="792088"/>
          </a:xfrm>
        </p:spPr>
        <p:txBody>
          <a:bodyPr>
            <a:normAutofit/>
          </a:bodyPr>
          <a:lstStyle/>
          <a:p>
            <a:pPr algn="l"/>
            <a:r>
              <a:rPr lang="es-CL" sz="4000" i="1" dirty="0" smtClean="0">
                <a:solidFill>
                  <a:srgbClr val="FF0000"/>
                </a:solidFill>
              </a:rPr>
              <a:t>Ser Facilitador</a:t>
            </a:r>
            <a:endParaRPr lang="es-CL" sz="4000" i="1" dirty="0">
              <a:solidFill>
                <a:srgbClr val="FF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39552" y="142497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S" sz="2000" dirty="0" smtClean="0"/>
              <a:t>Facilitar las herramientas y competencias para el desarrollo de tareas de Gestión de información, delegadas en sus equipos locales.</a:t>
            </a:r>
          </a:p>
        </p:txBody>
      </p:sp>
      <p:pic>
        <p:nvPicPr>
          <p:cNvPr id="2050" name="Picture 2" descr="http://2.bp.blogspot.com/-XuTTywu92p0/TWMDuj1UxaI/AAAAAAAAAB8/DccoSvAjBVw/s1600/ventana+de+excel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1679" y="2464118"/>
            <a:ext cx="3336305" cy="3341146"/>
          </a:xfrm>
          <a:prstGeom prst="rect">
            <a:avLst/>
          </a:prstGeom>
          <a:noFill/>
        </p:spPr>
      </p:pic>
      <p:pic>
        <p:nvPicPr>
          <p:cNvPr id="2052" name="Picture 4" descr="http://4.bp.blogspot.com/_AePKOkg2t_s/TNBTWfUM06I/AAAAAAAACGc/ZhAFhj5fTTc/s1600/SNAG-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852936"/>
            <a:ext cx="3456384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1475656" y="1556792"/>
            <a:ext cx="6655519" cy="180020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CL" sz="5000" dirty="0" smtClean="0"/>
              <a:t>Gracias </a:t>
            </a:r>
            <a:br>
              <a:rPr lang="es-CL" sz="5000" dirty="0" smtClean="0"/>
            </a:br>
            <a:r>
              <a:rPr lang="es-CL" sz="5000" dirty="0" smtClean="0"/>
              <a:t>por aceptar el DESAFIO</a:t>
            </a:r>
            <a:endParaRPr lang="es-CL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28384"/>
            <a:ext cx="2520279" cy="196896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332657"/>
            <a:ext cx="7848872" cy="720080"/>
          </a:xfrm>
        </p:spPr>
        <p:txBody>
          <a:bodyPr>
            <a:normAutofit/>
          </a:bodyPr>
          <a:lstStyle/>
          <a:p>
            <a:pPr algn="l"/>
            <a:r>
              <a:rPr lang="es-CL" sz="4000" i="1" dirty="0" smtClean="0">
                <a:solidFill>
                  <a:srgbClr val="FF0000"/>
                </a:solidFill>
              </a:rPr>
              <a:t>EL OBJETIVO</a:t>
            </a:r>
            <a:endParaRPr lang="es-CL" sz="4000" i="1" dirty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84635" y="1225783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0000"/>
                </a:solidFill>
              </a:rPr>
              <a:t>Gestionar</a:t>
            </a:r>
            <a:r>
              <a:rPr lang="es-ES" sz="2000" dirty="0" smtClean="0"/>
              <a:t> el Sistema de Información de Recursos Humanos (SIRH) del Organismo al que pertenece, procurando </a:t>
            </a:r>
            <a:r>
              <a:rPr lang="es-ES" sz="2000" b="1" dirty="0" smtClean="0">
                <a:solidFill>
                  <a:srgbClr val="FF0000"/>
                </a:solidFill>
              </a:rPr>
              <a:t>apoyar y mejorar</a:t>
            </a:r>
            <a:r>
              <a:rPr lang="es-ES" sz="2000" dirty="0" smtClean="0"/>
              <a:t> los procesos operativos del área y los Módulos que conforman el Sistema.</a:t>
            </a:r>
          </a:p>
          <a:p>
            <a:r>
              <a:rPr lang="es-ES" sz="2000" dirty="0" smtClean="0"/>
              <a:t> </a:t>
            </a:r>
          </a:p>
          <a:p>
            <a:r>
              <a:rPr lang="es-ES" sz="2000" b="1" dirty="0" smtClean="0">
                <a:solidFill>
                  <a:srgbClr val="FF0000"/>
                </a:solidFill>
              </a:rPr>
              <a:t>Apoyar</a:t>
            </a:r>
            <a:r>
              <a:rPr lang="es-ES" sz="2000" dirty="0" smtClean="0"/>
              <a:t> el correcto funcionamiento de la aplicación.  Para ello deberá conocer los procesos y procedimientos de RR.HH. del su Organismo al que pertenece y las funcionalidades del Sistema, teniendo un rol de </a:t>
            </a:r>
            <a:r>
              <a:rPr lang="es-ES" sz="2000" b="1" dirty="0" smtClean="0">
                <a:solidFill>
                  <a:srgbClr val="FF0000"/>
                </a:solidFill>
              </a:rPr>
              <a:t>facilitador y articulador</a:t>
            </a:r>
            <a:r>
              <a:rPr lang="es-ES" sz="2000" dirty="0" smtClean="0"/>
              <a:t> entre su Red, el Nivel Central y la empresa responsable del mantenimiento de la aplicación.</a:t>
            </a:r>
          </a:p>
          <a:p>
            <a:r>
              <a:rPr lang="es-ES" sz="2000" dirty="0" smtClean="0"/>
              <a:t> </a:t>
            </a:r>
          </a:p>
          <a:p>
            <a:r>
              <a:rPr lang="es-ES" sz="2000" b="1" dirty="0" smtClean="0">
                <a:solidFill>
                  <a:srgbClr val="FF0000"/>
                </a:solidFill>
              </a:rPr>
              <a:t>Liderar</a:t>
            </a:r>
            <a:r>
              <a:rPr lang="es-ES" sz="2000" dirty="0" smtClean="0"/>
              <a:t> el área de RR.HH., generando confianzas  respecto de la calidad, oportunidad y manejo de la información del Sistema.</a:t>
            </a:r>
            <a:endParaRPr lang="es-C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132440" cy="965969"/>
          </a:xfrm>
        </p:spPr>
        <p:txBody>
          <a:bodyPr>
            <a:normAutofit/>
          </a:bodyPr>
          <a:lstStyle/>
          <a:p>
            <a:pPr algn="l"/>
            <a:r>
              <a:rPr lang="es-CL" sz="4000" i="1" dirty="0" smtClean="0">
                <a:solidFill>
                  <a:srgbClr val="FF0000"/>
                </a:solidFill>
              </a:rPr>
              <a:t>LA RED</a:t>
            </a:r>
            <a:endParaRPr lang="es-CL" sz="4000" i="1" dirty="0">
              <a:solidFill>
                <a:srgbClr val="FF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39917" y="1844824"/>
            <a:ext cx="73448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500" dirty="0" smtClean="0"/>
              <a:t>Un valor agregado de cualquier labor es el </a:t>
            </a:r>
            <a:r>
              <a:rPr lang="es-ES_tradnl" sz="3500" b="1" dirty="0" smtClean="0">
                <a:solidFill>
                  <a:srgbClr val="FF0000"/>
                </a:solidFill>
              </a:rPr>
              <a:t>TRABAJO EN EQUIPO </a:t>
            </a:r>
            <a:r>
              <a:rPr lang="es-ES_tradnl" sz="3500" dirty="0" smtClean="0"/>
              <a:t>y los beneficios que nos </a:t>
            </a:r>
            <a:r>
              <a:rPr lang="es-ES_tradnl" sz="3500" dirty="0" smtClean="0"/>
              <a:t>trae, </a:t>
            </a:r>
            <a:r>
              <a:rPr lang="es-ES_tradnl" sz="3500" dirty="0" smtClean="0"/>
              <a:t>en relación a la calidad y </a:t>
            </a:r>
            <a:r>
              <a:rPr lang="es-ES_tradnl" sz="3500" dirty="0" smtClean="0"/>
              <a:t>enriquecimiento, es </a:t>
            </a:r>
            <a:r>
              <a:rPr lang="es-ES_tradnl" sz="3500" dirty="0" smtClean="0"/>
              <a:t>el resultado de la tarea encomendada y sobre todo el valor de la experiencia de todos.</a:t>
            </a:r>
            <a:endParaRPr lang="es-CL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accent2">
                <a:lumMod val="20000"/>
                <a:lumOff val="80000"/>
              </a:schemeClr>
            </a:gs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332657"/>
            <a:ext cx="7848872" cy="720080"/>
          </a:xfrm>
        </p:spPr>
        <p:txBody>
          <a:bodyPr>
            <a:normAutofit/>
          </a:bodyPr>
          <a:lstStyle/>
          <a:p>
            <a:pPr algn="l"/>
            <a:r>
              <a:rPr lang="es-CL" sz="4000" i="1" dirty="0" smtClean="0">
                <a:solidFill>
                  <a:srgbClr val="FF0000"/>
                </a:solidFill>
              </a:rPr>
              <a:t>Establecer, Validar y mantener…</a:t>
            </a:r>
            <a:endParaRPr lang="es-CL" sz="4000" i="1" dirty="0">
              <a:solidFill>
                <a:srgbClr val="FF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67544" y="1408708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Establecer, validar y mantener </a:t>
            </a:r>
            <a:r>
              <a:rPr lang="es-ES" sz="2000" b="1" dirty="0" smtClean="0">
                <a:solidFill>
                  <a:srgbClr val="FF0000"/>
                </a:solidFill>
              </a:rPr>
              <a:t>coordinada</a:t>
            </a:r>
            <a:r>
              <a:rPr lang="es-ES" sz="2000" dirty="0" smtClean="0"/>
              <a:t> a su Red, </a:t>
            </a:r>
            <a:r>
              <a:rPr lang="es-ES" sz="2000" b="1" dirty="0" smtClean="0">
                <a:solidFill>
                  <a:srgbClr val="FF0000"/>
                </a:solidFill>
              </a:rPr>
              <a:t>identificando</a:t>
            </a:r>
            <a:r>
              <a:rPr lang="es-ES" sz="2000" dirty="0" smtClean="0"/>
              <a:t> a sus integrantes y definiendo las funciones que éste tendrá en el Establecimiento respectivo, materias que manejará y </a:t>
            </a:r>
            <a:r>
              <a:rPr lang="es-ES" sz="2000" b="1" dirty="0" smtClean="0">
                <a:solidFill>
                  <a:srgbClr val="FF0000"/>
                </a:solidFill>
              </a:rPr>
              <a:t>mecanismos de comunicación</a:t>
            </a:r>
            <a:r>
              <a:rPr lang="es-ES" sz="2000" dirty="0" smtClean="0"/>
              <a:t> entre ambas partes, debiendo mantener actualizados sus antecedentes de contacto (teléfonos de contacto y casilla electrónica, </a:t>
            </a:r>
            <a:r>
              <a:rPr lang="es-ES" sz="2000" dirty="0" err="1" smtClean="0"/>
              <a:t>etc</a:t>
            </a:r>
            <a:r>
              <a:rPr lang="es-ES" sz="2000" dirty="0" smtClean="0"/>
              <a:t>) de a lo menos, Unidades y Departamentos de Recursos Humanos del Organismo, Coordinador SIRH  de la Red Nacional de Coordinadores Referentes del Nivel Ministerial y empresa proveedora de servicios de mantención de la aplicación.</a:t>
            </a:r>
            <a:endParaRPr lang="es-ES" sz="2000" dirty="0"/>
          </a:p>
        </p:txBody>
      </p:sp>
      <p:pic>
        <p:nvPicPr>
          <p:cNvPr id="1026" name="Picture 2" descr="G:\Download\empresas-redes-sociales-trabajo-emplead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149080"/>
            <a:ext cx="6264696" cy="2328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395536" y="404664"/>
            <a:ext cx="784887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Fomentar e impulsar el uso de SIRH</a:t>
            </a:r>
            <a:endParaRPr kumimoji="0" lang="es-CL" sz="4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3528" y="2252479"/>
            <a:ext cx="40324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500" dirty="0" smtClean="0"/>
              <a:t>Impulsar y auditar el uso </a:t>
            </a:r>
            <a:r>
              <a:rPr lang="es-ES" sz="2500" b="1" dirty="0" smtClean="0"/>
              <a:t>TOTAL</a:t>
            </a:r>
            <a:r>
              <a:rPr lang="es-ES" sz="2500" dirty="0" smtClean="0"/>
              <a:t> de los módulos del SIRH en toda su Red, generando </a:t>
            </a:r>
            <a:r>
              <a:rPr lang="es-ES" sz="2500" b="1" dirty="0" smtClean="0">
                <a:solidFill>
                  <a:srgbClr val="FF0000"/>
                </a:solidFill>
              </a:rPr>
              <a:t>planes de trabajo</a:t>
            </a:r>
            <a:r>
              <a:rPr lang="es-ES" sz="2500" dirty="0" smtClean="0"/>
              <a:t> en conjunto con el nivel Ministerial.</a:t>
            </a:r>
            <a:endParaRPr lang="es-ES" sz="25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427410"/>
            <a:ext cx="4392488" cy="466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11560" y="1700808"/>
            <a:ext cx="75608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Administrar y mantener actualizado los perfiles de acceso a la aplicación a nivel local, dando accesos a los módulos de SIRH y al Portal de Mesa de Ayuda, controlando la vigencia del mismo de acuerdo a desvinculaciones, cambios de funciones o Unidades de trabajo de los usuarios.</a:t>
            </a:r>
            <a:endParaRPr lang="es-ES" sz="20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95536" y="404664"/>
            <a:ext cx="784887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4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47936" y="557064"/>
            <a:ext cx="784887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Administración</a:t>
            </a:r>
            <a:r>
              <a:rPr kumimoji="0" lang="es-CL" sz="40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Perfiles…</a:t>
            </a:r>
            <a:endParaRPr kumimoji="0" lang="es-CL" sz="4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338" name="Picture 2" descr="http://www.miramiorla.com/img/candadokek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0924" y="3425154"/>
            <a:ext cx="2857500" cy="2524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476673"/>
            <a:ext cx="8132440" cy="576064"/>
          </a:xfrm>
        </p:spPr>
        <p:txBody>
          <a:bodyPr>
            <a:noAutofit/>
          </a:bodyPr>
          <a:lstStyle/>
          <a:p>
            <a:pPr algn="l"/>
            <a:r>
              <a:rPr lang="es-CL" sz="3500" i="1" dirty="0" smtClean="0">
                <a:solidFill>
                  <a:srgbClr val="FF0000"/>
                </a:solidFill>
              </a:rPr>
              <a:t>Descentralizar el uso de las funcionalidades</a:t>
            </a:r>
            <a:endParaRPr lang="es-CL" sz="3500" i="1" dirty="0">
              <a:solidFill>
                <a:srgbClr val="FF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39552" y="1496978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Planificar la descentralización del uso de las funcionalidades de los módulos del sistema, en conjunto con el nivel Ministerial.</a:t>
            </a:r>
            <a:endParaRPr lang="es-ES" sz="2000" dirty="0"/>
          </a:p>
        </p:txBody>
      </p:sp>
      <p:pic>
        <p:nvPicPr>
          <p:cNvPr id="13314" name="Picture 2" descr="http://www.artigasweb.com/wp-content/uploads/2013/09/46527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924943"/>
            <a:ext cx="4104456" cy="2931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395536" y="404664"/>
            <a:ext cx="784887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Gestionar  requerimientos…</a:t>
            </a:r>
            <a:endParaRPr kumimoji="0" lang="es-CL" sz="4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1988840"/>
            <a:ext cx="45365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 smtClean="0"/>
              <a:t>Gestionar los requerimientos de los usuarios de su Red en caso de no obtener </a:t>
            </a:r>
            <a:r>
              <a:rPr lang="es-ES" sz="3000" dirty="0" err="1" smtClean="0"/>
              <a:t>resolutividad</a:t>
            </a:r>
            <a:r>
              <a:rPr lang="es-ES" sz="3000" dirty="0" smtClean="0"/>
              <a:t> local, a través de los conductos regulares definidos (Mesa de Ayuda – Nivel Ministerial).</a:t>
            </a:r>
            <a:endParaRPr lang="es-ES" sz="3000" dirty="0"/>
          </a:p>
        </p:txBody>
      </p:sp>
      <p:pic>
        <p:nvPicPr>
          <p:cNvPr id="12290" name="Picture 2" descr="http://www.cpslogistics.com/blog/wp-content/uploads/2012/04/herramientas-gratuitas-de-gestion-de-proyecto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9563" y="1196752"/>
            <a:ext cx="3366893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132440" cy="1470025"/>
          </a:xfrm>
        </p:spPr>
        <p:txBody>
          <a:bodyPr>
            <a:normAutofit/>
          </a:bodyPr>
          <a:lstStyle/>
          <a:p>
            <a:pPr algn="l"/>
            <a:r>
              <a:rPr lang="es-CL" sz="4000" i="1" dirty="0" smtClean="0">
                <a:solidFill>
                  <a:srgbClr val="FF0000"/>
                </a:solidFill>
              </a:rPr>
              <a:t>Fomentar e impulsar las Capacitaciones y Apoyo en Terreno</a:t>
            </a:r>
            <a:endParaRPr lang="es-CL" sz="4000" i="1" dirty="0">
              <a:solidFill>
                <a:srgbClr val="FF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11560" y="2125305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Fomentar e impulsar la actualización del conocimiento de las funcionalidades del SIRH, previo diagnóstico y recepción de necesidades de su Red, a través de Capacitaciones y/o Apoyo en Terreno.</a:t>
            </a:r>
            <a:endParaRPr lang="es-ES" sz="2000" dirty="0"/>
          </a:p>
        </p:txBody>
      </p:sp>
      <p:pic>
        <p:nvPicPr>
          <p:cNvPr id="11266" name="Picture 2" descr="http://www.educacioncoquimbo.cl/wp-content/uploads/2013/06/educacion-digit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0152" y="3491829"/>
            <a:ext cx="3810000" cy="2457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629</Words>
  <Application>Microsoft Office PowerPoint</Application>
  <PresentationFormat>Presentación en pantalla (4:3)</PresentationFormat>
  <Paragraphs>52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1" baseType="lpstr">
      <vt:lpstr>Tema de Office</vt:lpstr>
      <vt:lpstr>Office Theme</vt:lpstr>
      <vt:lpstr>Presentación de PowerPoint</vt:lpstr>
      <vt:lpstr>EL OBJETIVO</vt:lpstr>
      <vt:lpstr>LA RED</vt:lpstr>
      <vt:lpstr>Establecer, Validar y mantener…</vt:lpstr>
      <vt:lpstr>Presentación de PowerPoint</vt:lpstr>
      <vt:lpstr>Presentación de PowerPoint</vt:lpstr>
      <vt:lpstr>Descentralizar el uso de las funcionalidades</vt:lpstr>
      <vt:lpstr>Presentación de PowerPoint</vt:lpstr>
      <vt:lpstr>Fomentar e impulsar las Capacitaciones y Apoyo en Terreno</vt:lpstr>
      <vt:lpstr>Comunicar</vt:lpstr>
      <vt:lpstr>EVOLUCION DEL SISTEMA</vt:lpstr>
      <vt:lpstr>Reuniones con su Red</vt:lpstr>
      <vt:lpstr>Sugerir, Participar, Validar y Certificar</vt:lpstr>
      <vt:lpstr>Actividades de Piloto</vt:lpstr>
      <vt:lpstr>MANEJO DE LA INFORMACION</vt:lpstr>
      <vt:lpstr>Ser Referente</vt:lpstr>
      <vt:lpstr>Ser Auditor</vt:lpstr>
      <vt:lpstr>Ser Facilitador</vt:lpstr>
      <vt:lpstr>Gracias  por aceptar el DESAFIO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Establecer, validar y mantener su Red</dc:title>
  <dc:creator>Valeska</dc:creator>
  <cp:lastModifiedBy>pc</cp:lastModifiedBy>
  <cp:revision>52</cp:revision>
  <dcterms:created xsi:type="dcterms:W3CDTF">2013-11-03T18:15:53Z</dcterms:created>
  <dcterms:modified xsi:type="dcterms:W3CDTF">2013-11-07T03:08:06Z</dcterms:modified>
</cp:coreProperties>
</file>