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6621" r:id="rId1"/>
  </p:sldMasterIdLst>
  <p:notesMasterIdLst>
    <p:notesMasterId r:id="rId9"/>
  </p:notesMasterIdLst>
  <p:handoutMasterIdLst>
    <p:handoutMasterId r:id="rId10"/>
  </p:handoutMasterIdLst>
  <p:sldIdLst>
    <p:sldId id="1189" r:id="rId2"/>
    <p:sldId id="1190" r:id="rId3"/>
    <p:sldId id="1191" r:id="rId4"/>
    <p:sldId id="1194" r:id="rId5"/>
    <p:sldId id="1192" r:id="rId6"/>
    <p:sldId id="1193" r:id="rId7"/>
    <p:sldId id="1056" r:id="rId8"/>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eaLnBrk="0" fontAlgn="base" hangingPunct="0">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eaLnBrk="0" fontAlgn="base" hangingPunct="0">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eaLnBrk="0" fontAlgn="base" hangingPunct="0">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eaLnBrk="0" fontAlgn="base" hangingPunct="0">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4">
          <p15:clr>
            <a:srgbClr val="A4A3A4"/>
          </p15:clr>
        </p15:guide>
        <p15:guide id="2" pos="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blo Andres Jimenez Chavez" initials="PAJC"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AB"/>
    <a:srgbClr val="EF4144"/>
    <a:srgbClr val="5185BD"/>
    <a:srgbClr val="4F81BD"/>
    <a:srgbClr val="4453A0"/>
    <a:srgbClr val="8064A2"/>
    <a:srgbClr val="9BBB59"/>
    <a:srgbClr val="F79646"/>
    <a:srgbClr val="5767B4"/>
    <a:srgbClr val="685D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250" autoAdjust="0"/>
    <p:restoredTop sz="93761" autoAdjust="0"/>
  </p:normalViewPr>
  <p:slideViewPr>
    <p:cSldViewPr snapToObjects="1">
      <p:cViewPr varScale="1">
        <p:scale>
          <a:sx n="90" d="100"/>
          <a:sy n="90" d="100"/>
        </p:scale>
        <p:origin x="852" y="90"/>
      </p:cViewPr>
      <p:guideLst>
        <p:guide orient="horz" pos="-4"/>
        <p:guide pos="3"/>
      </p:guideLst>
    </p:cSldViewPr>
  </p:slideViewPr>
  <p:outlineViewPr>
    <p:cViewPr>
      <p:scale>
        <a:sx n="33" d="100"/>
        <a:sy n="33" d="100"/>
      </p:scale>
      <p:origin x="0" y="3660"/>
    </p:cViewPr>
  </p:outlineViewPr>
  <p:notesTextViewPr>
    <p:cViewPr>
      <p:scale>
        <a:sx n="3" d="2"/>
        <a:sy n="3" d="2"/>
      </p:scale>
      <p:origin x="0" y="0"/>
    </p:cViewPr>
  </p:notesTextViewPr>
  <p:sorterViewPr>
    <p:cViewPr varScale="1">
      <p:scale>
        <a:sx n="1" d="1"/>
        <a:sy n="1" d="1"/>
      </p:scale>
      <p:origin x="0" y="52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panose="020B0604020202020204" pitchFamily="34" charset="0"/>
                <a:ea typeface="ヒラギノ角ゴ Pro W3"/>
                <a:cs typeface="ヒラギノ角ゴ Pro W3"/>
              </a:defRPr>
            </a:lvl1pPr>
          </a:lstStyle>
          <a:p>
            <a:pPr>
              <a:defRPr/>
            </a:pPr>
            <a:endParaRPr lang="es-ES"/>
          </a:p>
        </p:txBody>
      </p:sp>
      <p:sp>
        <p:nvSpPr>
          <p:cNvPr id="3" name="Marcador de fecha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63E72672-73BD-4FF1-AA4D-4151FECDF2BC}" type="datetime1">
              <a:rPr lang="es-ES" altLang="es-CL"/>
              <a:pPr>
                <a:defRPr/>
              </a:pPr>
              <a:t>11/10/2017</a:t>
            </a:fld>
            <a:endParaRPr lang="es-ES" altLang="es-CL"/>
          </a:p>
        </p:txBody>
      </p:sp>
      <p:sp>
        <p:nvSpPr>
          <p:cNvPr id="4" name="Marcador de pie de página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panose="020B0604020202020204" pitchFamily="34" charset="0"/>
                <a:ea typeface="ヒラギノ角ゴ Pro W3"/>
                <a:cs typeface="ヒラギノ角ゴ Pro W3"/>
              </a:defRPr>
            </a:lvl1pPr>
          </a:lstStyle>
          <a:p>
            <a:pPr>
              <a:defRPr/>
            </a:pPr>
            <a:endParaRPr lang="es-ES"/>
          </a:p>
        </p:txBody>
      </p:sp>
      <p:sp>
        <p:nvSpPr>
          <p:cNvPr id="5" name="Marcador de número de diapositiva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C2D7488-C1C2-4E7D-A8EE-650F51033CA9}" type="slidenum">
              <a:rPr lang="es-ES" altLang="es-CL"/>
              <a:pPr/>
              <a:t>‹Nº›</a:t>
            </a:fld>
            <a:endParaRPr lang="es-ES" altLang="es-CL"/>
          </a:p>
        </p:txBody>
      </p:sp>
    </p:spTree>
    <p:extLst>
      <p:ext uri="{BB962C8B-B14F-4D97-AF65-F5344CB8AC3E}">
        <p14:creationId xmlns:p14="http://schemas.microsoft.com/office/powerpoint/2010/main" val="2227705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69" tIns="46585" rIns="93169" bIns="46585" numCol="1" anchor="t"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3970338" y="0"/>
            <a:ext cx="3038475" cy="465138"/>
          </a:xfrm>
          <a:prstGeom prst="rect">
            <a:avLst/>
          </a:prstGeom>
        </p:spPr>
        <p:txBody>
          <a:bodyPr vert="horz" wrap="square" lIns="93169" tIns="46585" rIns="93169" bIns="46585"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D43A7C47-D4D8-448D-B396-6B7E89C217BE}" type="datetime1">
              <a:rPr lang="en-US" altLang="es-CL"/>
              <a:pPr>
                <a:defRPr/>
              </a:pPr>
              <a:t>10/11/2017</a:t>
            </a:fld>
            <a:endParaRPr lang="en-US" altLang="es-CL"/>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69" tIns="46585" rIns="93169" bIns="46585"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69" tIns="46585" rIns="93169" bIns="46585"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69" tIns="46585" rIns="93169" bIns="46585" numCol="1" anchor="b" anchorCtr="0" compatLnSpc="1">
            <a:prstTxWarp prst="textNoShape">
              <a:avLst/>
            </a:prstTxWarp>
          </a:bodyPr>
          <a:lstStyle>
            <a:lvl1pPr eaLnBrk="1" hangingPunct="1">
              <a:defRPr sz="12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69" tIns="46585" rIns="93169" bIns="46585" numCol="1" anchor="b" anchorCtr="0" compatLnSpc="1">
            <a:prstTxWarp prst="textNoShape">
              <a:avLst/>
            </a:prstTxWarp>
          </a:bodyPr>
          <a:lstStyle>
            <a:lvl1pPr algn="r" eaLnBrk="1" hangingPunct="1">
              <a:defRPr sz="1200">
                <a:latin typeface="Calibri" pitchFamily="34" charset="0"/>
              </a:defRPr>
            </a:lvl1pPr>
          </a:lstStyle>
          <a:p>
            <a:fld id="{EF2CE66D-0410-4A6D-922D-8F3FB3FA563E}" type="slidenum">
              <a:rPr lang="en-US" altLang="es-CL"/>
              <a:pPr/>
              <a:t>‹Nº›</a:t>
            </a:fld>
            <a:endParaRPr lang="en-US" altLang="es-CL"/>
          </a:p>
        </p:txBody>
      </p:sp>
    </p:spTree>
    <p:extLst>
      <p:ext uri="{BB962C8B-B14F-4D97-AF65-F5344CB8AC3E}">
        <p14:creationId xmlns:p14="http://schemas.microsoft.com/office/powerpoint/2010/main" val="262411829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a:p>
        </p:txBody>
      </p:sp>
      <p:sp>
        <p:nvSpPr>
          <p:cNvPr id="11981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charset="-128"/>
              </a:defRPr>
            </a:lvl1pPr>
            <a:lvl2pPr marL="742950" indent="-285750">
              <a:defRPr>
                <a:solidFill>
                  <a:schemeClr val="tx1"/>
                </a:solidFill>
                <a:latin typeface="Arial" pitchFamily="34" charset="0"/>
                <a:ea typeface="ヒラギノ角ゴ Pro W3" charset="-128"/>
              </a:defRPr>
            </a:lvl2pPr>
            <a:lvl3pPr marL="1143000" indent="-228600">
              <a:defRPr>
                <a:solidFill>
                  <a:schemeClr val="tx1"/>
                </a:solidFill>
                <a:latin typeface="Arial" pitchFamily="34" charset="0"/>
                <a:ea typeface="ヒラギノ角ゴ Pro W3" charset="-128"/>
              </a:defRPr>
            </a:lvl3pPr>
            <a:lvl4pPr marL="1600200" indent="-228600">
              <a:defRPr>
                <a:solidFill>
                  <a:schemeClr val="tx1"/>
                </a:solidFill>
                <a:latin typeface="Arial" pitchFamily="34" charset="0"/>
                <a:ea typeface="ヒラギノ角ゴ Pro W3" charset="-128"/>
              </a:defRPr>
            </a:lvl4pPr>
            <a:lvl5pPr marL="2057400" indent="-22860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fld id="{765E5C79-BCB9-4230-8CEF-AE6560DB5003}" type="slidenum">
              <a:rPr lang="en-US" altLang="es-CL">
                <a:latin typeface="Calibri" pitchFamily="34" charset="0"/>
              </a:rPr>
              <a:pPr/>
              <a:t>1</a:t>
            </a:fld>
            <a:endParaRPr lang="en-US" altLang="es-CL">
              <a:latin typeface="Calibri" pitchFamily="34" charset="0"/>
            </a:endParaRPr>
          </a:p>
        </p:txBody>
      </p:sp>
    </p:spTree>
    <p:extLst>
      <p:ext uri="{BB962C8B-B14F-4D97-AF65-F5344CB8AC3E}">
        <p14:creationId xmlns:p14="http://schemas.microsoft.com/office/powerpoint/2010/main" val="312489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5587"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a:p>
        </p:txBody>
      </p:sp>
      <p:sp>
        <p:nvSpPr>
          <p:cNvPr id="19558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ヒラギノ角ゴ Pro W3" charset="-128"/>
              </a:defRPr>
            </a:lvl1pPr>
            <a:lvl2pPr marL="742950" indent="-285750">
              <a:defRPr>
                <a:solidFill>
                  <a:schemeClr val="tx1"/>
                </a:solidFill>
                <a:latin typeface="Arial" pitchFamily="34" charset="0"/>
                <a:ea typeface="ヒラギノ角ゴ Pro W3" charset="-128"/>
              </a:defRPr>
            </a:lvl2pPr>
            <a:lvl3pPr marL="1143000" indent="-228600">
              <a:defRPr>
                <a:solidFill>
                  <a:schemeClr val="tx1"/>
                </a:solidFill>
                <a:latin typeface="Arial" pitchFamily="34" charset="0"/>
                <a:ea typeface="ヒラギノ角ゴ Pro W3" charset="-128"/>
              </a:defRPr>
            </a:lvl3pPr>
            <a:lvl4pPr marL="1600200" indent="-228600">
              <a:defRPr>
                <a:solidFill>
                  <a:schemeClr val="tx1"/>
                </a:solidFill>
                <a:latin typeface="Arial" pitchFamily="34" charset="0"/>
                <a:ea typeface="ヒラギノ角ゴ Pro W3" charset="-128"/>
              </a:defRPr>
            </a:lvl4pPr>
            <a:lvl5pPr marL="2057400" indent="-228600">
              <a:defRPr>
                <a:solidFill>
                  <a:schemeClr val="tx1"/>
                </a:solidFill>
                <a:latin typeface="Arial" pitchFamily="34"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charset="-128"/>
              </a:defRPr>
            </a:lvl9pPr>
          </a:lstStyle>
          <a:p>
            <a:fld id="{F40B2BC7-933C-4219-88E4-42932287BDED}" type="slidenum">
              <a:rPr lang="en-US" altLang="es-CL">
                <a:latin typeface="Calibri" pitchFamily="34" charset="0"/>
              </a:rPr>
              <a:pPr/>
              <a:t>7</a:t>
            </a:fld>
            <a:endParaRPr lang="en-US" altLang="es-CL">
              <a:latin typeface="Calibri" pitchFamily="34" charset="0"/>
            </a:endParaRPr>
          </a:p>
        </p:txBody>
      </p:sp>
    </p:spTree>
    <p:extLst>
      <p:ext uri="{BB962C8B-B14F-4D97-AF65-F5344CB8AC3E}">
        <p14:creationId xmlns:p14="http://schemas.microsoft.com/office/powerpoint/2010/main" val="36732725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2 Image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9100" y="0"/>
            <a:ext cx="20193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Tree>
    <p:extLst>
      <p:ext uri="{BB962C8B-B14F-4D97-AF65-F5344CB8AC3E}">
        <p14:creationId xmlns:p14="http://schemas.microsoft.com/office/powerpoint/2010/main" val="365449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9" descr="logoPNG.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0"/>
            <a:ext cx="2033588" cy="203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2"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
        <p:nvSpPr>
          <p:cNvPr id="5" name="CuadroTexto 4"/>
          <p:cNvSpPr txBox="1"/>
          <p:nvPr userDrawn="1"/>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308420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93663" y="158750"/>
            <a:ext cx="2687637" cy="460375"/>
          </a:xfrm>
          <a:prstGeom prst="rect">
            <a:avLst/>
          </a:prstGeom>
          <a:noFill/>
          <a:ln>
            <a:noFill/>
          </a:ln>
          <a:extLst/>
        </p:spPr>
        <p:txBody>
          <a:bodyPr>
            <a:spAutoFit/>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eaLnBrk="1" hangingPunct="1">
              <a:defRPr/>
            </a:pPr>
            <a:r>
              <a:rPr lang="es-ES" altLang="es-CL">
                <a:solidFill>
                  <a:srgbClr val="BFBFBF"/>
                </a:solidFill>
                <a:latin typeface="Calibri" panose="020F0502020204030204" pitchFamily="34" charset="0"/>
              </a:rPr>
              <a:t>Imagen Referencial</a:t>
            </a:r>
          </a:p>
        </p:txBody>
      </p:sp>
      <p:sp>
        <p:nvSpPr>
          <p:cNvPr id="7" name="Marcador de imágenes prediseñadas 9"/>
          <p:cNvSpPr>
            <a:spLocks noGrp="1"/>
          </p:cNvSpPr>
          <p:nvPr>
            <p:ph type="clipArt" sz="quarter" idx="10"/>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pPr lvl="0"/>
            <a:r>
              <a:rPr lang="es-ES" noProof="0"/>
              <a:t>Haga clic en el icono para agregar una imagen prediseñada</a:t>
            </a:r>
            <a:endParaRPr lang="es-ES" noProof="0" dirty="0"/>
          </a:p>
        </p:txBody>
      </p:sp>
      <p:sp>
        <p:nvSpPr>
          <p:cNvPr id="12"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
        <p:nvSpPr>
          <p:cNvPr id="2" name="CuadroTexto 1"/>
          <p:cNvSpPr txBox="1"/>
          <p:nvPr userDrawn="1"/>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123529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93663" y="158750"/>
            <a:ext cx="2687637" cy="460375"/>
          </a:xfrm>
          <a:prstGeom prst="rect">
            <a:avLst/>
          </a:prstGeom>
          <a:noFill/>
          <a:ln>
            <a:noFill/>
          </a:ln>
          <a:extLst/>
        </p:spPr>
        <p:txBody>
          <a:bodyPr>
            <a:spAutoFit/>
          </a:bodyPr>
          <a:lstStyle>
            <a:lvl1pPr>
              <a:defRPr sz="2400">
                <a:solidFill>
                  <a:schemeClr val="tx1"/>
                </a:solidFill>
                <a:latin typeface="Arial" panose="020B0604020202020204" pitchFamily="34" charset="0"/>
                <a:ea typeface="ヒラギノ角ゴ Pro W3" charset="-128"/>
              </a:defRPr>
            </a:lvl1pPr>
            <a:lvl2pPr marL="742950" indent="-285750">
              <a:defRPr sz="2400">
                <a:solidFill>
                  <a:schemeClr val="tx1"/>
                </a:solidFill>
                <a:latin typeface="Arial" panose="020B0604020202020204" pitchFamily="34" charset="0"/>
                <a:ea typeface="ヒラギノ角ゴ Pro W3" charset="-128"/>
              </a:defRPr>
            </a:lvl2pPr>
            <a:lvl3pPr marL="1143000" indent="-228600">
              <a:defRPr sz="2400">
                <a:solidFill>
                  <a:schemeClr val="tx1"/>
                </a:solidFill>
                <a:latin typeface="Arial" panose="020B0604020202020204" pitchFamily="34" charset="0"/>
                <a:ea typeface="ヒラギノ角ゴ Pro W3" charset="-128"/>
              </a:defRPr>
            </a:lvl3pPr>
            <a:lvl4pPr marL="1600200" indent="-228600">
              <a:defRPr sz="2400">
                <a:solidFill>
                  <a:schemeClr val="tx1"/>
                </a:solidFill>
                <a:latin typeface="Arial" panose="020B0604020202020204" pitchFamily="34" charset="0"/>
                <a:ea typeface="ヒラギノ角ゴ Pro W3" charset="-128"/>
              </a:defRPr>
            </a:lvl4pPr>
            <a:lvl5pPr marL="2057400" indent="-228600">
              <a:defRPr sz="2400">
                <a:solidFill>
                  <a:schemeClr val="tx1"/>
                </a:solidFill>
                <a:latin typeface="Arial" panose="020B0604020202020204" pitchFamily="34" charset="0"/>
                <a:ea typeface="ヒラギノ角ゴ Pro W3"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pPr eaLnBrk="1" hangingPunct="1">
              <a:defRPr/>
            </a:pPr>
            <a:r>
              <a:rPr lang="es-ES" altLang="es-CL">
                <a:solidFill>
                  <a:srgbClr val="BFBFBF"/>
                </a:solidFill>
                <a:latin typeface="Calibri" panose="020F0502020204030204" pitchFamily="34" charset="0"/>
              </a:rPr>
              <a:t>Imagen Referencial</a:t>
            </a:r>
          </a:p>
        </p:txBody>
      </p:sp>
      <p:sp>
        <p:nvSpPr>
          <p:cNvPr id="7" name="Marcador de imágenes prediseñadas 9"/>
          <p:cNvSpPr>
            <a:spLocks noGrp="1"/>
          </p:cNvSpPr>
          <p:nvPr>
            <p:ph type="clipArt" sz="quarter" idx="10"/>
          </p:nvPr>
        </p:nvSpPr>
        <p:spPr>
          <a:xfrm>
            <a:off x="0" y="0"/>
            <a:ext cx="2781300" cy="6858000"/>
          </a:xfrm>
          <a:prstGeom prst="rect">
            <a:avLst/>
          </a:prstGeom>
        </p:spPr>
        <p:txBody>
          <a:bodyPr vert="horz"/>
          <a:lstStyle>
            <a:lvl1pPr marL="0" indent="0">
              <a:buNone/>
              <a:defRPr sz="2000">
                <a:solidFill>
                  <a:schemeClr val="bg1"/>
                </a:solidFill>
                <a:latin typeface="gobCL"/>
                <a:cs typeface="gobCL"/>
              </a:defRPr>
            </a:lvl1pPr>
          </a:lstStyle>
          <a:p>
            <a:pPr lvl="0"/>
            <a:r>
              <a:rPr lang="es-ES" noProof="0"/>
              <a:t>Haga clic en el icono para agregar una imagen prediseñada</a:t>
            </a:r>
            <a:endParaRPr lang="es-ES" noProof="0" dirty="0"/>
          </a:p>
        </p:txBody>
      </p:sp>
      <p:sp>
        <p:nvSpPr>
          <p:cNvPr id="6"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1"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
        <p:nvSpPr>
          <p:cNvPr id="8" name="CuadroTexto 7"/>
          <p:cNvSpPr txBox="1"/>
          <p:nvPr userDrawn="1"/>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13004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1"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
        <p:nvSpPr>
          <p:cNvPr id="4" name="CuadroTexto 3"/>
          <p:cNvSpPr txBox="1"/>
          <p:nvPr userDrawn="1"/>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397613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5"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0"/>
            <a:ext cx="203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arcador de texto 2"/>
          <p:cNvSpPr>
            <a:spLocks noGrp="1"/>
          </p:cNvSpPr>
          <p:nvPr>
            <p:ph idx="18"/>
          </p:nvPr>
        </p:nvSpPr>
        <p:spPr>
          <a:xfrm>
            <a:off x="3479800" y="3035300"/>
            <a:ext cx="5257799" cy="323669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1500" baseline="0">
                <a:solidFill>
                  <a:schemeClr val="tx1">
                    <a:lumMod val="7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
              <a:t>Haga clic para modificar el estilo de texto del patrón</a:t>
            </a:r>
          </a:p>
          <a:p>
            <a:pPr lvl="1"/>
            <a:r>
              <a:rPr lang="es-ES"/>
              <a:t>Segundo nivel</a:t>
            </a:r>
          </a:p>
          <a:p>
            <a:pPr lvl="2"/>
            <a:r>
              <a:rPr lang="es-ES"/>
              <a:t>Tercer nivel</a:t>
            </a:r>
          </a:p>
          <a:p>
            <a:pPr lvl="3"/>
            <a:r>
              <a:rPr lang="es-ES"/>
              <a:t>Cuarto nivel</a:t>
            </a:r>
          </a:p>
        </p:txBody>
      </p:sp>
      <p:sp>
        <p:nvSpPr>
          <p:cNvPr id="7" name="Marcador de contenido 12"/>
          <p:cNvSpPr>
            <a:spLocks noGrp="1"/>
          </p:cNvSpPr>
          <p:nvPr>
            <p:ph sz="quarter" idx="12"/>
          </p:nvPr>
        </p:nvSpPr>
        <p:spPr>
          <a:xfrm>
            <a:off x="3479800" y="1066801"/>
            <a:ext cx="5257800" cy="9906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2000" b="1" i="0" spc="0">
                <a:solidFill>
                  <a:schemeClr val="accent1"/>
                </a:solidFill>
                <a:latin typeface="Verdana"/>
              </a:defRPr>
            </a:lvl1pPr>
          </a:lstStyle>
          <a:p>
            <a:pPr lvl="0"/>
            <a:r>
              <a:rPr lang="es-ES"/>
              <a:t>Haga clic para modificar el estilo de texto del patrón</a:t>
            </a:r>
          </a:p>
          <a:p>
            <a:pPr lvl="1"/>
            <a:r>
              <a:rPr lang="es-ES"/>
              <a:t>Segundo nivel</a:t>
            </a:r>
          </a:p>
        </p:txBody>
      </p:sp>
      <p:sp>
        <p:nvSpPr>
          <p:cNvPr id="8" name="Marcador de contenido 12"/>
          <p:cNvSpPr>
            <a:spLocks noGrp="1"/>
          </p:cNvSpPr>
          <p:nvPr>
            <p:ph sz="quarter" idx="13"/>
          </p:nvPr>
        </p:nvSpPr>
        <p:spPr>
          <a:xfrm>
            <a:off x="3479800" y="2184400"/>
            <a:ext cx="5257800" cy="723900"/>
          </a:xfrm>
          <a:prstGeom prst="rect">
            <a:avLst/>
          </a:prstGeom>
        </p:spPr>
        <p:txBody>
          <a:bodyPr vert="horz"/>
          <a:lstStyle>
            <a:lvl1pPr marL="0" marR="0" indent="0" algn="l" defTabSz="457200" rtl="0" eaLnBrk="1" fontAlgn="auto" latinLnBrk="0" hangingPunct="1">
              <a:lnSpc>
                <a:spcPct val="100000"/>
              </a:lnSpc>
              <a:spcBef>
                <a:spcPct val="20000"/>
              </a:spcBef>
              <a:spcAft>
                <a:spcPts val="0"/>
              </a:spcAft>
              <a:buClrTx/>
              <a:buSzTx/>
              <a:buFont typeface="Arial"/>
              <a:buNone/>
              <a:tabLst/>
              <a:defRPr sz="1800" b="0" i="0" spc="0">
                <a:solidFill>
                  <a:srgbClr val="4F81BD"/>
                </a:solidFill>
                <a:latin typeface="Verdana"/>
              </a:defRPr>
            </a:lvl1pPr>
          </a:lstStyle>
          <a:p>
            <a:pPr lvl="0"/>
            <a:r>
              <a:rPr lang="es-ES"/>
              <a:t>Haga clic para modificar el estilo de texto del patrón</a:t>
            </a:r>
          </a:p>
          <a:p>
            <a:pPr lvl="1"/>
            <a:r>
              <a:rPr lang="es-ES"/>
              <a:t>Segundo nivel</a:t>
            </a:r>
          </a:p>
        </p:txBody>
      </p:sp>
    </p:spTree>
    <p:extLst>
      <p:ext uri="{BB962C8B-B14F-4D97-AF65-F5344CB8AC3E}">
        <p14:creationId xmlns:p14="http://schemas.microsoft.com/office/powerpoint/2010/main" val="1732219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1 Image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9100" y="0"/>
            <a:ext cx="20193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Content Placeholder 11"/>
          <p:cNvSpPr>
            <a:spLocks noGrp="1"/>
          </p:cNvSpPr>
          <p:nvPr>
            <p:ph sz="quarter" idx="1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pPr lvl="0"/>
            <a:r>
              <a:rPr lang="es-ES"/>
              <a:t>Haga clic para modificar el estilo de texto del patrón</a:t>
            </a:r>
          </a:p>
        </p:txBody>
      </p:sp>
      <p:sp>
        <p:nvSpPr>
          <p:cNvPr id="13" name="Content Placeholder 11"/>
          <p:cNvSpPr>
            <a:spLocks noGrp="1"/>
          </p:cNvSpPr>
          <p:nvPr>
            <p:ph sz="quarter" idx="12"/>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pPr lvl="0"/>
            <a:r>
              <a:rPr lang="es-ES"/>
              <a:t>Haga clic para modificar el estilo de texto del patrón</a:t>
            </a:r>
          </a:p>
        </p:txBody>
      </p:sp>
      <p:sp>
        <p:nvSpPr>
          <p:cNvPr id="5" name="CuadroTexto 4"/>
          <p:cNvSpPr txBox="1"/>
          <p:nvPr userDrawn="1"/>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extLst>
      <p:ext uri="{BB962C8B-B14F-4D97-AF65-F5344CB8AC3E}">
        <p14:creationId xmlns:p14="http://schemas.microsoft.com/office/powerpoint/2010/main" val="1302569156"/>
      </p:ext>
    </p:extLst>
  </p:cSld>
  <p:clrMapOvr>
    <a:masterClrMapping/>
  </p:clrMapOvr>
  <p:transition spd="med" advClick="0" advTm="2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4" name="Picture 16" descr="Complemento-Logo-Gobierno-160x14px.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06400" y="6692900"/>
            <a:ext cx="20320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uadroTexto 3"/>
          <p:cNvSpPr txBox="1"/>
          <p:nvPr/>
        </p:nvSpPr>
        <p:spPr>
          <a:xfrm>
            <a:off x="8604448" y="6453336"/>
            <a:ext cx="441146" cy="261610"/>
          </a:xfrm>
          <a:prstGeom prst="rect">
            <a:avLst/>
          </a:prstGeom>
          <a:noFill/>
        </p:spPr>
        <p:txBody>
          <a:bodyPr wrap="none" rtlCol="0">
            <a:spAutoFit/>
          </a:bodyPr>
          <a:lstStyle/>
          <a:p>
            <a:fld id="{7ADCAF48-8483-6A4C-A159-7FC517E87426}" type="slidenum">
              <a:rPr lang="es-ES" sz="1050" smtClean="0">
                <a:solidFill>
                  <a:schemeClr val="tx1">
                    <a:lumMod val="65000"/>
                    <a:lumOff val="35000"/>
                  </a:schemeClr>
                </a:solidFill>
                <a:latin typeface="Candara"/>
                <a:cs typeface="Candara"/>
              </a:rPr>
              <a:t>‹Nº›</a:t>
            </a:fld>
            <a:endParaRPr lang="es-ES" sz="1050" dirty="0">
              <a:solidFill>
                <a:schemeClr val="tx1">
                  <a:lumMod val="65000"/>
                  <a:lumOff val="35000"/>
                </a:schemeClr>
              </a:solidFill>
              <a:latin typeface="Candara"/>
              <a:cs typeface="Candara"/>
            </a:endParaRPr>
          </a:p>
        </p:txBody>
      </p:sp>
    </p:spTree>
  </p:cSld>
  <p:clrMap bg1="lt1" tx1="dk1" bg2="lt2" tx2="dk2" accent1="accent1" accent2="accent2" accent3="accent3" accent4="accent4" accent5="accent5" accent6="accent6" hlink="hlink" folHlink="folHlink"/>
  <p:sldLayoutIdLst>
    <p:sldLayoutId id="2147491084" r:id="rId1"/>
    <p:sldLayoutId id="2147491085" r:id="rId2"/>
    <p:sldLayoutId id="2147491086" r:id="rId3"/>
    <p:sldLayoutId id="2147491087" r:id="rId4"/>
    <p:sldLayoutId id="2147490993" r:id="rId5"/>
    <p:sldLayoutId id="2147491088" r:id="rId6"/>
    <p:sldLayoutId id="2147491090" r:id="rId7"/>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txBox="1">
            <a:spLocks/>
          </p:cNvSpPr>
          <p:nvPr/>
        </p:nvSpPr>
        <p:spPr>
          <a:xfrm>
            <a:off x="0" y="107992"/>
            <a:ext cx="3563888"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Pregunta </a:t>
            </a:r>
            <a:r>
              <a:rPr lang="es-ES_tradnl" sz="2400" b="1" dirty="0">
                <a:solidFill>
                  <a:schemeClr val="accent1"/>
                </a:solidFill>
                <a:latin typeface="Candara" panose="020E0502030303020204" pitchFamily="34" charset="0"/>
                <a:ea typeface="+mn-ea"/>
                <a:cs typeface="+mn-cs"/>
              </a:rPr>
              <a:t>N°1</a:t>
            </a:r>
          </a:p>
        </p:txBody>
      </p:sp>
      <p:sp>
        <p:nvSpPr>
          <p:cNvPr id="2" name="CuadroTexto 1">
            <a:extLst>
              <a:ext uri="{FF2B5EF4-FFF2-40B4-BE49-F238E27FC236}">
                <a16:creationId xmlns:a16="http://schemas.microsoft.com/office/drawing/2014/main" id="{FB41487A-6CEF-4390-9810-6DC42C5FA538}"/>
              </a:ext>
            </a:extLst>
          </p:cNvPr>
          <p:cNvSpPr txBox="1"/>
          <p:nvPr/>
        </p:nvSpPr>
        <p:spPr>
          <a:xfrm>
            <a:off x="-14917" y="785446"/>
            <a:ext cx="3448527" cy="1366528"/>
          </a:xfrm>
          <a:prstGeom prst="rect">
            <a:avLst/>
          </a:prstGeom>
          <a:noFill/>
        </p:spPr>
        <p:txBody>
          <a:bodyPr wrap="square" rtlCol="0">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¿Los Directivos de Carrera pueden participar en el proceso de encasillamiento de los profesionales?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1 Título">
            <a:extLst>
              <a:ext uri="{FF2B5EF4-FFF2-40B4-BE49-F238E27FC236}">
                <a16:creationId xmlns:a16="http://schemas.microsoft.com/office/drawing/2014/main" id="{B045EEEE-41F1-474C-B720-057E13AFE26F}"/>
              </a:ext>
            </a:extLst>
          </p:cNvPr>
          <p:cNvSpPr txBox="1">
            <a:spLocks/>
          </p:cNvSpPr>
          <p:nvPr/>
        </p:nvSpPr>
        <p:spPr>
          <a:xfrm>
            <a:off x="57680" y="2593735"/>
            <a:ext cx="3448527" cy="441768"/>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Pregunta</a:t>
            </a:r>
            <a:r>
              <a:rPr lang="es-ES_tradnl" sz="2400" b="1" dirty="0">
                <a:solidFill>
                  <a:schemeClr val="accent1"/>
                </a:solidFill>
                <a:latin typeface="Candara" panose="020E0502030303020204" pitchFamily="34" charset="0"/>
                <a:ea typeface="+mn-ea"/>
                <a:cs typeface="+mn-cs"/>
              </a:rPr>
              <a:t> N°2</a:t>
            </a:r>
          </a:p>
        </p:txBody>
      </p:sp>
      <p:sp>
        <p:nvSpPr>
          <p:cNvPr id="5" name="Rectángulo 4">
            <a:extLst>
              <a:ext uri="{FF2B5EF4-FFF2-40B4-BE49-F238E27FC236}">
                <a16:creationId xmlns:a16="http://schemas.microsoft.com/office/drawing/2014/main" id="{112BC2AC-88DF-493C-AA3F-5B92391C246E}"/>
              </a:ext>
            </a:extLst>
          </p:cNvPr>
          <p:cNvSpPr/>
          <p:nvPr/>
        </p:nvSpPr>
        <p:spPr>
          <a:xfrm>
            <a:off x="30270" y="3078673"/>
            <a:ext cx="3677634" cy="1366528"/>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¿Es obligatorio que se realicen todas las etapas del primer proceso de encasillamiento, antes de que se inicie el segundo?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1 Título"/>
          <p:cNvSpPr txBox="1">
            <a:spLocks/>
          </p:cNvSpPr>
          <p:nvPr/>
        </p:nvSpPr>
        <p:spPr>
          <a:xfrm>
            <a:off x="79855" y="4653136"/>
            <a:ext cx="3426351" cy="368042"/>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N°3</a:t>
            </a:r>
          </a:p>
        </p:txBody>
      </p:sp>
      <p:sp>
        <p:nvSpPr>
          <p:cNvPr id="10" name="Rectángulo 9">
            <a:extLst>
              <a:ext uri="{FF2B5EF4-FFF2-40B4-BE49-F238E27FC236}">
                <a16:creationId xmlns:a16="http://schemas.microsoft.com/office/drawing/2014/main" id="{CCF29FE3-48F1-4013-A9AB-346D3B307F37}"/>
              </a:ext>
            </a:extLst>
          </p:cNvPr>
          <p:cNvSpPr/>
          <p:nvPr/>
        </p:nvSpPr>
        <p:spPr>
          <a:xfrm>
            <a:off x="251520" y="5013176"/>
            <a:ext cx="3312368" cy="1685077"/>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Soy contrata que cumplo los requisitos y se me ofrece un cargo en a la titularidad por efecto del traspaso ¿es obligatorio aceptar?</a:t>
            </a:r>
            <a:endParaRPr lang="es-MX"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1 Título">
            <a:extLst>
              <a:ext uri="{FF2B5EF4-FFF2-40B4-BE49-F238E27FC236}">
                <a16:creationId xmlns:a16="http://schemas.microsoft.com/office/drawing/2014/main" id="{D12EBC54-9DC8-40D6-AFDE-03E040FD500C}"/>
              </a:ext>
            </a:extLst>
          </p:cNvPr>
          <p:cNvSpPr txBox="1">
            <a:spLocks/>
          </p:cNvSpPr>
          <p:nvPr/>
        </p:nvSpPr>
        <p:spPr>
          <a:xfrm>
            <a:off x="4067944" y="107992"/>
            <a:ext cx="5184068"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N°4</a:t>
            </a:r>
          </a:p>
        </p:txBody>
      </p:sp>
      <p:sp>
        <p:nvSpPr>
          <p:cNvPr id="12" name="Rectángulo 11">
            <a:extLst>
              <a:ext uri="{FF2B5EF4-FFF2-40B4-BE49-F238E27FC236}">
                <a16:creationId xmlns:a16="http://schemas.microsoft.com/office/drawing/2014/main" id="{62A83C3F-42F8-4267-BC8F-A4E143C3562B}"/>
              </a:ext>
            </a:extLst>
          </p:cNvPr>
          <p:cNvSpPr/>
          <p:nvPr/>
        </p:nvSpPr>
        <p:spPr>
          <a:xfrm>
            <a:off x="4067944" y="871692"/>
            <a:ext cx="4412728" cy="1047979"/>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Respecto de los auxiliares paramédicos titular con más de 20 años, que no estaban vigentes al 30.07.2007  en el SS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ángulo: esquinas diagonales cortadas 8">
            <a:extLst>
              <a:ext uri="{FF2B5EF4-FFF2-40B4-BE49-F238E27FC236}">
                <a16:creationId xmlns:a16="http://schemas.microsoft.com/office/drawing/2014/main" id="{B104EBE1-4846-43BD-A800-035B673C548A}"/>
              </a:ext>
            </a:extLst>
          </p:cNvPr>
          <p:cNvSpPr/>
          <p:nvPr/>
        </p:nvSpPr>
        <p:spPr>
          <a:xfrm>
            <a:off x="6611684" y="202039"/>
            <a:ext cx="1604163" cy="504056"/>
          </a:xfrm>
          <a:prstGeom prst="snip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MX" dirty="0"/>
              <a:t>Casos: </a:t>
            </a:r>
          </a:p>
        </p:txBody>
      </p:sp>
      <p:sp>
        <p:nvSpPr>
          <p:cNvPr id="14" name="Rectángulo 13">
            <a:extLst>
              <a:ext uri="{FF2B5EF4-FFF2-40B4-BE49-F238E27FC236}">
                <a16:creationId xmlns:a16="http://schemas.microsoft.com/office/drawing/2014/main" id="{3912A8A1-319D-464D-9EA2-C6F82E2DABDD}"/>
              </a:ext>
            </a:extLst>
          </p:cNvPr>
          <p:cNvSpPr/>
          <p:nvPr/>
        </p:nvSpPr>
        <p:spPr>
          <a:xfrm>
            <a:off x="4043613" y="1913872"/>
            <a:ext cx="4236637" cy="1366528"/>
          </a:xfrm>
          <a:prstGeom prst="rect">
            <a:avLst/>
          </a:prstGeom>
        </p:spPr>
        <p:txBody>
          <a:bodyPr wrap="square">
            <a:spAutoFit/>
          </a:bodyPr>
          <a:lstStyle/>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¿Pueden acceder a los grados topes en el proceso de encasillamiento?</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¿Pueden acceder a los grados topes en los procesos regulares?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ángulo 14">
            <a:extLst>
              <a:ext uri="{FF2B5EF4-FFF2-40B4-BE49-F238E27FC236}">
                <a16:creationId xmlns:a16="http://schemas.microsoft.com/office/drawing/2014/main" id="{C3E62CE9-E37B-4AC6-9532-F61300769E38}"/>
              </a:ext>
            </a:extLst>
          </p:cNvPr>
          <p:cNvSpPr/>
          <p:nvPr/>
        </p:nvSpPr>
        <p:spPr>
          <a:xfrm>
            <a:off x="4231180" y="5497260"/>
            <a:ext cx="4733307" cy="1366528"/>
          </a:xfrm>
          <a:prstGeom prst="rect">
            <a:avLst/>
          </a:prstGeom>
        </p:spPr>
        <p:txBody>
          <a:bodyPr wrap="square">
            <a:spAutoFit/>
          </a:bodyPr>
          <a:lstStyle/>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¿Desde qué fecha se debe considerar el nombramiento?</a:t>
            </a:r>
          </a:p>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¿Tienen el beneficio de pago retroactivo desde la vigencia de la planta?</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CuadroTexto 15">
            <a:extLst>
              <a:ext uri="{FF2B5EF4-FFF2-40B4-BE49-F238E27FC236}">
                <a16:creationId xmlns:a16="http://schemas.microsoft.com/office/drawing/2014/main" id="{FB41487A-6CEF-4390-9810-6DC42C5FA538}"/>
              </a:ext>
            </a:extLst>
          </p:cNvPr>
          <p:cNvSpPr txBox="1"/>
          <p:nvPr/>
        </p:nvSpPr>
        <p:spPr>
          <a:xfrm>
            <a:off x="4040310" y="4136531"/>
            <a:ext cx="4924178" cy="1366528"/>
          </a:xfrm>
          <a:prstGeom prst="rect">
            <a:avLst/>
          </a:prstGeom>
          <a:noFill/>
        </p:spPr>
        <p:txBody>
          <a:bodyPr wrap="square" rtlCol="0">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Respecto del traspaso de contratas y del concurso interno de encasillamiento para titulares y contrata, en la planta de profesionales:</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8" name="1 Título"/>
          <p:cNvSpPr txBox="1">
            <a:spLocks/>
          </p:cNvSpPr>
          <p:nvPr/>
        </p:nvSpPr>
        <p:spPr>
          <a:xfrm>
            <a:off x="4129865" y="3337618"/>
            <a:ext cx="4350807" cy="65561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N°5</a:t>
            </a:r>
          </a:p>
        </p:txBody>
      </p:sp>
      <p:sp>
        <p:nvSpPr>
          <p:cNvPr id="17" name="Rectángulo: esquinas diagonales cortadas 2">
            <a:extLst>
              <a:ext uri="{FF2B5EF4-FFF2-40B4-BE49-F238E27FC236}">
                <a16:creationId xmlns:a16="http://schemas.microsoft.com/office/drawing/2014/main" id="{B3CB11A5-DAE3-4FAE-ACA5-2CCF12667E22}"/>
              </a:ext>
            </a:extLst>
          </p:cNvPr>
          <p:cNvSpPr/>
          <p:nvPr/>
        </p:nvSpPr>
        <p:spPr>
          <a:xfrm>
            <a:off x="6764131" y="3413395"/>
            <a:ext cx="1517752" cy="504056"/>
          </a:xfrm>
          <a:prstGeom prst="snip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s-MX" dirty="0"/>
              <a:t>Caso: </a:t>
            </a:r>
          </a:p>
        </p:txBody>
      </p:sp>
    </p:spTree>
    <p:extLst>
      <p:ext uri="{BB962C8B-B14F-4D97-AF65-F5344CB8AC3E}">
        <p14:creationId xmlns:p14="http://schemas.microsoft.com/office/powerpoint/2010/main" val="356158905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251520" y="1844824"/>
            <a:ext cx="9131176"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Respuesta N°1</a:t>
            </a:r>
          </a:p>
        </p:txBody>
      </p:sp>
      <p:sp>
        <p:nvSpPr>
          <p:cNvPr id="6" name="Rectángulo 5">
            <a:extLst>
              <a:ext uri="{FF2B5EF4-FFF2-40B4-BE49-F238E27FC236}">
                <a16:creationId xmlns:a16="http://schemas.microsoft.com/office/drawing/2014/main" id="{C9E7D723-1D02-442B-B4A6-373915C374DD}"/>
              </a:ext>
            </a:extLst>
          </p:cNvPr>
          <p:cNvSpPr/>
          <p:nvPr/>
        </p:nvSpPr>
        <p:spPr>
          <a:xfrm>
            <a:off x="-28273" y="2559558"/>
            <a:ext cx="8913178" cy="2640723"/>
          </a:xfrm>
          <a:prstGeom prst="rect">
            <a:avLst/>
          </a:prstGeom>
        </p:spPr>
        <p:txBody>
          <a:bodyPr wrap="square">
            <a:spAutoFit/>
          </a:bodyPr>
          <a:lstStyle/>
          <a:p>
            <a:pPr marL="457200" algn="just">
              <a:lnSpc>
                <a:spcPct val="115000"/>
              </a:lnSpc>
              <a:spcAft>
                <a:spcPts val="0"/>
              </a:spcAft>
            </a:pPr>
            <a:r>
              <a:rPr lang="es-ES_tradnl"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El encasillamiento de los profesionales consta de 2 procesos: </a:t>
            </a:r>
          </a:p>
          <a:p>
            <a:pPr marL="457200" algn="just">
              <a:lnSpc>
                <a:spcPct val="115000"/>
              </a:lnSpc>
              <a:spcAft>
                <a:spcPts val="0"/>
              </a:spcAft>
            </a:pPr>
            <a:endParaRPr lang="es-ES_tradnl"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endParaRPr>
          </a:p>
          <a:p>
            <a:pPr marL="1314450" indent="-400050" algn="just">
              <a:lnSpc>
                <a:spcPct val="115000"/>
              </a:lnSpc>
              <a:spcAft>
                <a:spcPts val="0"/>
              </a:spcAft>
              <a:buAutoNum type="romanUcPeriod"/>
            </a:pPr>
            <a:r>
              <a:rPr lang="es-ES_tradnl"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Concurso interno de Encasillamiento de titulares de la planta, </a:t>
            </a: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En esta etapa NO puede participar.</a:t>
            </a:r>
            <a:endParaRPr lang="es-MX"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1314450" indent="-400050" algn="just">
              <a:lnSpc>
                <a:spcPct val="115000"/>
              </a:lnSpc>
              <a:spcAft>
                <a:spcPts val="0"/>
              </a:spcAft>
              <a:buAutoNum type="romanUcPeriod"/>
            </a:pPr>
            <a:r>
              <a:rPr lang="es-ES_tradnl"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Traspaso de contrata igual grado, </a:t>
            </a: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En esta etapa NO puede participar.</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1314450" indent="-400050" algn="just">
              <a:lnSpc>
                <a:spcPct val="115000"/>
              </a:lnSpc>
              <a:spcAft>
                <a:spcPts val="0"/>
              </a:spcAft>
              <a:buAutoNum type="romanUcPeriod"/>
            </a:pPr>
            <a:r>
              <a:rPr lang="es-ES_tradnl"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Concurso interno de encasillamiento de titulares y contrata, </a:t>
            </a: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En esta etapa SI puede participar, en el evento que queden cargos vacantes de los procesos anteriores y cumpla los requisitos exigidos.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1 Título"/>
          <p:cNvSpPr txBox="1">
            <a:spLocks/>
          </p:cNvSpPr>
          <p:nvPr/>
        </p:nvSpPr>
        <p:spPr>
          <a:xfrm>
            <a:off x="0" y="107992"/>
            <a:ext cx="920537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Pregunta </a:t>
            </a:r>
            <a:r>
              <a:rPr lang="es-ES_tradnl" sz="2400" b="1" dirty="0">
                <a:solidFill>
                  <a:schemeClr val="accent1"/>
                </a:solidFill>
                <a:latin typeface="Candara" panose="020E0502030303020204" pitchFamily="34" charset="0"/>
                <a:ea typeface="+mn-ea"/>
                <a:cs typeface="+mn-cs"/>
              </a:rPr>
              <a:t>N°1</a:t>
            </a:r>
          </a:p>
        </p:txBody>
      </p:sp>
      <p:sp>
        <p:nvSpPr>
          <p:cNvPr id="8" name="CuadroTexto 7">
            <a:extLst>
              <a:ext uri="{FF2B5EF4-FFF2-40B4-BE49-F238E27FC236}">
                <a16:creationId xmlns:a16="http://schemas.microsoft.com/office/drawing/2014/main" id="{FB41487A-6CEF-4390-9810-6DC42C5FA538}"/>
              </a:ext>
            </a:extLst>
          </p:cNvPr>
          <p:cNvSpPr txBox="1"/>
          <p:nvPr/>
        </p:nvSpPr>
        <p:spPr>
          <a:xfrm>
            <a:off x="-14917" y="785446"/>
            <a:ext cx="8907397" cy="729430"/>
          </a:xfrm>
          <a:prstGeom prst="rect">
            <a:avLst/>
          </a:prstGeom>
          <a:noFill/>
        </p:spPr>
        <p:txBody>
          <a:bodyPr wrap="square" rtlCol="0">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¿Los Directivos de Carrera pueden participar en el proceso de encasillamiento de los profesionales?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678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a:extLst>
              <a:ext uri="{FF2B5EF4-FFF2-40B4-BE49-F238E27FC236}">
                <a16:creationId xmlns:a16="http://schemas.microsoft.com/office/drawing/2014/main" id="{B045EEEE-41F1-474C-B720-057E13AFE26F}"/>
              </a:ext>
            </a:extLst>
          </p:cNvPr>
          <p:cNvSpPr txBox="1">
            <a:spLocks/>
          </p:cNvSpPr>
          <p:nvPr/>
        </p:nvSpPr>
        <p:spPr>
          <a:xfrm>
            <a:off x="259377" y="382761"/>
            <a:ext cx="8478222" cy="441768"/>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Pregunta</a:t>
            </a:r>
            <a:r>
              <a:rPr lang="es-ES_tradnl" sz="2400" b="1" dirty="0">
                <a:solidFill>
                  <a:schemeClr val="accent1"/>
                </a:solidFill>
                <a:latin typeface="Candara" panose="020E0502030303020204" pitchFamily="34" charset="0"/>
                <a:ea typeface="+mn-ea"/>
                <a:cs typeface="+mn-cs"/>
              </a:rPr>
              <a:t> N°2</a:t>
            </a:r>
          </a:p>
        </p:txBody>
      </p:sp>
      <p:sp>
        <p:nvSpPr>
          <p:cNvPr id="6" name="Rectángulo 5">
            <a:extLst>
              <a:ext uri="{FF2B5EF4-FFF2-40B4-BE49-F238E27FC236}">
                <a16:creationId xmlns:a16="http://schemas.microsoft.com/office/drawing/2014/main" id="{112BC2AC-88DF-493C-AA3F-5B92391C246E}"/>
              </a:ext>
            </a:extLst>
          </p:cNvPr>
          <p:cNvSpPr/>
          <p:nvPr/>
        </p:nvSpPr>
        <p:spPr>
          <a:xfrm>
            <a:off x="231966" y="867699"/>
            <a:ext cx="8660513" cy="729430"/>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¿Es obligatorio que se realicen todas las etapas del primer proceso de encasillamiento, antes de que se inicie el segundo?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1 Título">
            <a:extLst>
              <a:ext uri="{FF2B5EF4-FFF2-40B4-BE49-F238E27FC236}">
                <a16:creationId xmlns:a16="http://schemas.microsoft.com/office/drawing/2014/main" id="{B045EEEE-41F1-474C-B720-057E13AFE26F}"/>
              </a:ext>
            </a:extLst>
          </p:cNvPr>
          <p:cNvSpPr txBox="1">
            <a:spLocks/>
          </p:cNvSpPr>
          <p:nvPr/>
        </p:nvSpPr>
        <p:spPr>
          <a:xfrm>
            <a:off x="231966" y="2102052"/>
            <a:ext cx="8505633" cy="534534"/>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Respuesta N°2</a:t>
            </a:r>
          </a:p>
        </p:txBody>
      </p:sp>
      <p:sp>
        <p:nvSpPr>
          <p:cNvPr id="8" name="Rectángulo 7">
            <a:extLst>
              <a:ext uri="{FF2B5EF4-FFF2-40B4-BE49-F238E27FC236}">
                <a16:creationId xmlns:a16="http://schemas.microsoft.com/office/drawing/2014/main" id="{1BFCF593-D019-4F5A-9216-952E2B803ADA}"/>
              </a:ext>
            </a:extLst>
          </p:cNvPr>
          <p:cNvSpPr/>
          <p:nvPr/>
        </p:nvSpPr>
        <p:spPr>
          <a:xfrm>
            <a:off x="-115379" y="2813069"/>
            <a:ext cx="9007858" cy="729430"/>
          </a:xfrm>
          <a:prstGeom prst="rect">
            <a:avLst/>
          </a:prstGeom>
        </p:spPr>
        <p:txBody>
          <a:bodyPr wrap="square">
            <a:spAutoFit/>
          </a:bodyPr>
          <a:lstStyle/>
          <a:p>
            <a:pPr marL="457200" algn="just">
              <a:lnSpc>
                <a:spcPct val="115000"/>
              </a:lnSpc>
              <a:spcAft>
                <a:spcPts val="0"/>
              </a:spcAft>
            </a:pP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Es obligatorio en la medida que queden cargos vacantes no provistos en la etapa anterior.</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7087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txBox="1">
            <a:spLocks/>
          </p:cNvSpPr>
          <p:nvPr/>
        </p:nvSpPr>
        <p:spPr>
          <a:xfrm>
            <a:off x="255521" y="476672"/>
            <a:ext cx="3426351" cy="368042"/>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N°3</a:t>
            </a:r>
          </a:p>
        </p:txBody>
      </p:sp>
      <p:sp>
        <p:nvSpPr>
          <p:cNvPr id="10" name="Rectángulo 9">
            <a:extLst>
              <a:ext uri="{FF2B5EF4-FFF2-40B4-BE49-F238E27FC236}">
                <a16:creationId xmlns:a16="http://schemas.microsoft.com/office/drawing/2014/main" id="{CCF29FE3-48F1-4013-A9AB-346D3B307F37}"/>
              </a:ext>
            </a:extLst>
          </p:cNvPr>
          <p:cNvSpPr/>
          <p:nvPr/>
        </p:nvSpPr>
        <p:spPr>
          <a:xfrm>
            <a:off x="395536" y="893122"/>
            <a:ext cx="8342063" cy="729430"/>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Soy contrata que cumplo los requisitos y se me ofrece un cargo en a la titularidad por efecto del traspaso ¿es obligatorio aceptar?</a:t>
            </a:r>
            <a:endParaRPr lang="es-MX"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1 Título">
            <a:extLst>
              <a:ext uri="{FF2B5EF4-FFF2-40B4-BE49-F238E27FC236}">
                <a16:creationId xmlns:a16="http://schemas.microsoft.com/office/drawing/2014/main" id="{B045EEEE-41F1-474C-B720-057E13AFE26F}"/>
              </a:ext>
            </a:extLst>
          </p:cNvPr>
          <p:cNvSpPr txBox="1">
            <a:spLocks/>
          </p:cNvSpPr>
          <p:nvPr/>
        </p:nvSpPr>
        <p:spPr>
          <a:xfrm>
            <a:off x="309404" y="1922796"/>
            <a:ext cx="8505633" cy="534534"/>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Respuesta N°3</a:t>
            </a:r>
          </a:p>
        </p:txBody>
      </p:sp>
      <p:sp>
        <p:nvSpPr>
          <p:cNvPr id="12" name="Rectángulo 11"/>
          <p:cNvSpPr/>
          <p:nvPr/>
        </p:nvSpPr>
        <p:spPr>
          <a:xfrm>
            <a:off x="608439" y="2464003"/>
            <a:ext cx="7907565" cy="1685077"/>
          </a:xfrm>
          <a:prstGeom prst="rect">
            <a:avLst/>
          </a:prstGeom>
        </p:spPr>
        <p:txBody>
          <a:bodyPr wrap="square">
            <a:spAutoFit/>
          </a:bodyPr>
          <a:lstStyle/>
          <a:p>
            <a:pPr lvl="0" algn="just">
              <a:lnSpc>
                <a:spcPct val="115000"/>
              </a:lnSpc>
              <a:spcAft>
                <a:spcPts val="0"/>
              </a:spcAft>
            </a:pP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Es obligatorio para aquellos que se traspasan en igual grado, no hay ofrecimiento.</a:t>
            </a:r>
          </a:p>
          <a:p>
            <a:pPr lvl="0" algn="just">
              <a:lnSpc>
                <a:spcPct val="115000"/>
              </a:lnSpc>
              <a:spcAft>
                <a:spcPts val="0"/>
              </a:spcAft>
            </a:pP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En el caso de aquellos que tuvieron mejoramiento de grado en los últimos 36 meses, y que el ofrecimiento del cargo implica disminución de grado, tienen la opción de rechazar el ofrecimiento.</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689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a:extLst>
              <a:ext uri="{FF2B5EF4-FFF2-40B4-BE49-F238E27FC236}">
                <a16:creationId xmlns:a16="http://schemas.microsoft.com/office/drawing/2014/main" id="{D12EBC54-9DC8-40D6-AFDE-03E040FD500C}"/>
              </a:ext>
            </a:extLst>
          </p:cNvPr>
          <p:cNvSpPr txBox="1">
            <a:spLocks/>
          </p:cNvSpPr>
          <p:nvPr/>
        </p:nvSpPr>
        <p:spPr>
          <a:xfrm>
            <a:off x="179512" y="107992"/>
            <a:ext cx="90725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N°4</a:t>
            </a:r>
          </a:p>
        </p:txBody>
      </p:sp>
      <p:sp>
        <p:nvSpPr>
          <p:cNvPr id="6" name="Rectángulo 5">
            <a:extLst>
              <a:ext uri="{FF2B5EF4-FFF2-40B4-BE49-F238E27FC236}">
                <a16:creationId xmlns:a16="http://schemas.microsoft.com/office/drawing/2014/main" id="{62A83C3F-42F8-4267-BC8F-A4E143C3562B}"/>
              </a:ext>
            </a:extLst>
          </p:cNvPr>
          <p:cNvSpPr/>
          <p:nvPr/>
        </p:nvSpPr>
        <p:spPr>
          <a:xfrm>
            <a:off x="251520" y="871693"/>
            <a:ext cx="8229152" cy="729430"/>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Respecto de los auxiliares paramédicos con más de 20 años, que no estaban vigentes al 30.07.2007 </a:t>
            </a:r>
            <a:r>
              <a:rPr lang="es-ES_tradnl" b="1">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era titular,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3912A8A1-319D-464D-9EA2-C6F82E2DABDD}"/>
              </a:ext>
            </a:extLst>
          </p:cNvPr>
          <p:cNvSpPr/>
          <p:nvPr/>
        </p:nvSpPr>
        <p:spPr>
          <a:xfrm>
            <a:off x="543074" y="1663961"/>
            <a:ext cx="7740698" cy="729430"/>
          </a:xfrm>
          <a:prstGeom prst="rect">
            <a:avLst/>
          </a:prstGeom>
        </p:spPr>
        <p:txBody>
          <a:bodyPr wrap="square">
            <a:spAutoFit/>
          </a:bodyPr>
          <a:lstStyle/>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¿Pueden acceder a los grados topes en el proceso de encasillamiento?</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¿Pueden acceder a los grados topes en los procesos regulares?</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ángulo 7">
            <a:extLst>
              <a:ext uri="{FF2B5EF4-FFF2-40B4-BE49-F238E27FC236}">
                <a16:creationId xmlns:a16="http://schemas.microsoft.com/office/drawing/2014/main" id="{3912A8A1-319D-464D-9EA2-C6F82E2DABDD}"/>
              </a:ext>
            </a:extLst>
          </p:cNvPr>
          <p:cNvSpPr/>
          <p:nvPr/>
        </p:nvSpPr>
        <p:spPr>
          <a:xfrm>
            <a:off x="306467" y="3140968"/>
            <a:ext cx="7416824" cy="390492"/>
          </a:xfrm>
          <a:prstGeom prst="rect">
            <a:avLst/>
          </a:prstGeom>
        </p:spPr>
        <p:txBody>
          <a:bodyPr wrap="square">
            <a:spAutoFit/>
          </a:bodyPr>
          <a:lstStyle/>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¿Pueden acceder a los grados topes en el proceso de encasillamiento?</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a:extLst>
              <a:ext uri="{FF2B5EF4-FFF2-40B4-BE49-F238E27FC236}">
                <a16:creationId xmlns:a16="http://schemas.microsoft.com/office/drawing/2014/main" id="{B44A476A-AEC1-4CC8-8120-12835FFFB589}"/>
              </a:ext>
            </a:extLst>
          </p:cNvPr>
          <p:cNvSpPr/>
          <p:nvPr/>
        </p:nvSpPr>
        <p:spPr>
          <a:xfrm>
            <a:off x="248771" y="4829495"/>
            <a:ext cx="8666623" cy="410882"/>
          </a:xfrm>
          <a:prstGeom prst="rect">
            <a:avLst/>
          </a:prstGeom>
        </p:spPr>
        <p:txBody>
          <a:bodyPr wrap="square">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2. ¿Pueden acceder a los grados topes en los procesos regulares?</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9044F414-0101-41ED-AE39-F93C1BACF72F}"/>
              </a:ext>
            </a:extLst>
          </p:cNvPr>
          <p:cNvSpPr/>
          <p:nvPr/>
        </p:nvSpPr>
        <p:spPr>
          <a:xfrm>
            <a:off x="-675982" y="3458817"/>
            <a:ext cx="9591375" cy="1331134"/>
          </a:xfrm>
          <a:prstGeom prst="rect">
            <a:avLst/>
          </a:prstGeom>
        </p:spPr>
        <p:txBody>
          <a:bodyPr wrap="square">
            <a:spAutoFit/>
          </a:bodyPr>
          <a:lstStyle/>
          <a:p>
            <a:pPr marL="914400" algn="just">
              <a:lnSpc>
                <a:spcPct val="115000"/>
              </a:lnSpc>
              <a:spcAft>
                <a:spcPts val="0"/>
              </a:spcAft>
            </a:pPr>
            <a:r>
              <a:rPr lang="es-ES_tradnl" sz="1400"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Si. Todos los funcionarios auxiliares paramédicos titulares pueden acceder a los grados topes, ya que respecto al encasillamiento no se aplican requisitos establecidos en el DFL.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15000"/>
              </a:lnSpc>
              <a:spcAft>
                <a:spcPts val="0"/>
              </a:spcAft>
            </a:pPr>
            <a:r>
              <a:rPr lang="es-ES_tradnl" sz="1400"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El proceso de encasillamiento es distinto al de ascenso, en el proceso de encasillamiento el funcionario estando vigente a la fecha de publicación debe ser encasillado conforme al escalafón, ya que no existe el limitante del requisito de ingreso por grado.</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ángulo 10">
            <a:extLst>
              <a:ext uri="{FF2B5EF4-FFF2-40B4-BE49-F238E27FC236}">
                <a16:creationId xmlns:a16="http://schemas.microsoft.com/office/drawing/2014/main" id="{D6F04B4B-D742-4C43-B15C-EAD48DAFCB14}"/>
              </a:ext>
            </a:extLst>
          </p:cNvPr>
          <p:cNvSpPr/>
          <p:nvPr/>
        </p:nvSpPr>
        <p:spPr>
          <a:xfrm>
            <a:off x="-707560" y="5194210"/>
            <a:ext cx="9622953" cy="1331134"/>
          </a:xfrm>
          <a:prstGeom prst="rect">
            <a:avLst/>
          </a:prstGeom>
        </p:spPr>
        <p:txBody>
          <a:bodyPr wrap="square">
            <a:spAutoFit/>
          </a:bodyPr>
          <a:lstStyle/>
          <a:p>
            <a:pPr marL="900430" algn="just">
              <a:lnSpc>
                <a:spcPct val="115000"/>
              </a:lnSpc>
              <a:spcAft>
                <a:spcPts val="0"/>
              </a:spcAft>
            </a:pPr>
            <a:r>
              <a:rPr lang="es-ES_tradnl" sz="1400" dirty="0">
                <a:solidFill>
                  <a:srgbClr val="FF0000"/>
                </a:solidFill>
                <a:latin typeface="Franklin Gothic Book" panose="020B0503020102020204" pitchFamily="34" charset="0"/>
                <a:cs typeface="Times New Roman" panose="02020603050405020304" pitchFamily="18" charset="0"/>
              </a:rPr>
              <a:t>Si, Dado que el funcionario cuenta con las de 20 años, cumple con los requisitos para el ascenso, ya que en los nuevos DFL se modificaron los requisitos, estableciéndose que se debe acreditar una experiencia laborar como auxiliar paramédico de 20 años en los Servicios de Salud.</a:t>
            </a:r>
            <a:endParaRPr lang="es-MX" sz="1400" dirty="0">
              <a:solidFill>
                <a:srgbClr val="FF0000"/>
              </a:solidFill>
              <a:latin typeface="Franklin Gothic Book" panose="020B0503020102020204" pitchFamily="34" charset="0"/>
              <a:cs typeface="Times New Roman" panose="02020603050405020304" pitchFamily="18" charset="0"/>
            </a:endParaRPr>
          </a:p>
          <a:p>
            <a:pPr marL="900430" algn="just">
              <a:lnSpc>
                <a:spcPct val="115000"/>
              </a:lnSpc>
              <a:spcAft>
                <a:spcPts val="0"/>
              </a:spcAft>
            </a:pPr>
            <a:r>
              <a:rPr lang="es-ES_tradnl" sz="1400" dirty="0">
                <a:solidFill>
                  <a:srgbClr val="FF0000"/>
                </a:solidFill>
                <a:latin typeface="Franklin Gothic Book" panose="020B0503020102020204" pitchFamily="34" charset="0"/>
                <a:cs typeface="Times New Roman" panose="02020603050405020304" pitchFamily="18" charset="0"/>
              </a:rPr>
              <a:t>Los funcionarios pertenecientes a esta planta accederán al ascenso en la medida que cumplan con los nuevos requisitos establecidos en el DFL.</a:t>
            </a:r>
            <a:endParaRPr lang="es-MX" sz="1400" dirty="0">
              <a:solidFill>
                <a:srgbClr val="FF0000"/>
              </a:solidFill>
              <a:latin typeface="Franklin Gothic Book" panose="020B0503020102020204" pitchFamily="34" charset="0"/>
              <a:cs typeface="Times New Roman" panose="02020603050405020304" pitchFamily="18" charset="0"/>
            </a:endParaRPr>
          </a:p>
        </p:txBody>
      </p:sp>
      <p:sp>
        <p:nvSpPr>
          <p:cNvPr id="12" name="1 Título">
            <a:extLst>
              <a:ext uri="{FF2B5EF4-FFF2-40B4-BE49-F238E27FC236}">
                <a16:creationId xmlns:a16="http://schemas.microsoft.com/office/drawing/2014/main" id="{D12EBC54-9DC8-40D6-AFDE-03E040FD500C}"/>
              </a:ext>
            </a:extLst>
          </p:cNvPr>
          <p:cNvSpPr txBox="1">
            <a:spLocks/>
          </p:cNvSpPr>
          <p:nvPr/>
        </p:nvSpPr>
        <p:spPr>
          <a:xfrm>
            <a:off x="-26894" y="2481892"/>
            <a:ext cx="9144000" cy="692150"/>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Respuesta</a:t>
            </a:r>
            <a:r>
              <a:rPr lang="es-ES_tradnl" sz="2400" b="1" dirty="0">
                <a:solidFill>
                  <a:schemeClr val="accent1"/>
                </a:solidFill>
                <a:latin typeface="Candara" panose="020E0502030303020204" pitchFamily="34" charset="0"/>
                <a:ea typeface="+mn-ea"/>
                <a:cs typeface="+mn-cs"/>
              </a:rPr>
              <a:t> N°4</a:t>
            </a:r>
          </a:p>
        </p:txBody>
      </p:sp>
    </p:spTree>
    <p:extLst>
      <p:ext uri="{BB962C8B-B14F-4D97-AF65-F5344CB8AC3E}">
        <p14:creationId xmlns:p14="http://schemas.microsoft.com/office/powerpoint/2010/main" val="2505254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C3E62CE9-E37B-4AC6-9532-F61300769E38}"/>
              </a:ext>
            </a:extLst>
          </p:cNvPr>
          <p:cNvSpPr/>
          <p:nvPr/>
        </p:nvSpPr>
        <p:spPr>
          <a:xfrm>
            <a:off x="424842" y="1914897"/>
            <a:ext cx="8312757" cy="729430"/>
          </a:xfrm>
          <a:prstGeom prst="rect">
            <a:avLst/>
          </a:prstGeom>
        </p:spPr>
        <p:txBody>
          <a:bodyPr wrap="square">
            <a:spAutoFit/>
          </a:bodyPr>
          <a:lstStyle/>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¿Desde qué fecha se debe considerar el nombramiento?</a:t>
            </a:r>
          </a:p>
          <a:p>
            <a:pPr marL="342900" lvl="0" indent="-342900" algn="just">
              <a:lnSpc>
                <a:spcPct val="115000"/>
              </a:lnSpc>
              <a:spcAft>
                <a:spcPts val="0"/>
              </a:spcAft>
              <a:buAutoNum type="arabicPeriod"/>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¿Tienen el beneficio de pago retroactivo desde la vigencia de la planta?</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FB41487A-6CEF-4390-9810-6DC42C5FA538}"/>
              </a:ext>
            </a:extLst>
          </p:cNvPr>
          <p:cNvSpPr txBox="1"/>
          <p:nvPr/>
        </p:nvSpPr>
        <p:spPr>
          <a:xfrm>
            <a:off x="233972" y="1131569"/>
            <a:ext cx="8503627" cy="729430"/>
          </a:xfrm>
          <a:prstGeom prst="rect">
            <a:avLst/>
          </a:prstGeom>
          <a:noFill/>
        </p:spPr>
        <p:txBody>
          <a:bodyPr wrap="square" rtlCol="0">
            <a:spAutoFit/>
          </a:bodyPr>
          <a:lstStyle/>
          <a:p>
            <a:pPr lvl="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Respecto del traspaso de contratas y del concurso interno de encasillamiento para titulares y contrata, en la planta de profesionales:</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1 Título"/>
          <p:cNvSpPr txBox="1">
            <a:spLocks/>
          </p:cNvSpPr>
          <p:nvPr/>
        </p:nvSpPr>
        <p:spPr>
          <a:xfrm>
            <a:off x="323528" y="332656"/>
            <a:ext cx="8414072" cy="504056"/>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ea typeface="+mn-ea"/>
                <a:cs typeface="+mn-cs"/>
              </a:rPr>
              <a:t>Pregunta N°5</a:t>
            </a:r>
          </a:p>
        </p:txBody>
      </p:sp>
      <p:sp>
        <p:nvSpPr>
          <p:cNvPr id="8" name="Rectángulo 7">
            <a:extLst>
              <a:ext uri="{FF2B5EF4-FFF2-40B4-BE49-F238E27FC236}">
                <a16:creationId xmlns:a16="http://schemas.microsoft.com/office/drawing/2014/main" id="{5D107BF1-965E-488D-8150-DF240DEAC26A}"/>
              </a:ext>
            </a:extLst>
          </p:cNvPr>
          <p:cNvSpPr/>
          <p:nvPr/>
        </p:nvSpPr>
        <p:spPr>
          <a:xfrm>
            <a:off x="368359" y="3553976"/>
            <a:ext cx="8425722" cy="2640723"/>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¿Desde qué fecha se debe considerar el nombramiento? </a:t>
            </a: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El nombramiento se hace efectivo a contar de la fecha en que el acto administrativo quede totalmente tramitado.</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s-ES_tradnl" b="1" dirty="0">
                <a:solidFill>
                  <a:srgbClr val="1F497D"/>
                </a:solidFill>
                <a:latin typeface="Franklin Gothic Book" panose="020B0503020102020204" pitchFamily="34" charset="0"/>
                <a:ea typeface="Calibri" panose="020F0502020204030204" pitchFamily="34" charset="0"/>
                <a:cs typeface="Times New Roman" panose="02020603050405020304" pitchFamily="18" charset="0"/>
              </a:rPr>
              <a:t>¿Tienen el beneficio de pago retroactivo desde la vigencia de la planta? </a:t>
            </a:r>
            <a:r>
              <a:rPr lang="es-ES_tradnl"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No tienen pago retroactivo debido a la fecha de nombramiento. Solamente el personal titular encasillado en las nuevas plantas, en la Etapa I, tienen derecho a este pago.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1 Título">
            <a:extLst>
              <a:ext uri="{FF2B5EF4-FFF2-40B4-BE49-F238E27FC236}">
                <a16:creationId xmlns:a16="http://schemas.microsoft.com/office/drawing/2014/main" id="{D12EBC54-9DC8-40D6-AFDE-03E040FD500C}"/>
              </a:ext>
            </a:extLst>
          </p:cNvPr>
          <p:cNvSpPr txBox="1">
            <a:spLocks/>
          </p:cNvSpPr>
          <p:nvPr/>
        </p:nvSpPr>
        <p:spPr>
          <a:xfrm>
            <a:off x="429000" y="2770648"/>
            <a:ext cx="8308600" cy="514336"/>
          </a:xfrm>
          <a:prstGeom prst="rect">
            <a:avLst/>
          </a:prstGeom>
          <a:solidFill>
            <a:schemeClr val="bg1">
              <a:lumMod val="95000"/>
            </a:schemeClr>
          </a:solidFill>
        </p:spPr>
        <p:txBody>
          <a:bodyPr anchor="ctr"/>
          <a:lstStyle>
            <a:lvl1pPr algn="ctr" defTabSz="457200" rtl="0" eaLnBrk="1" latinLnBrk="0" hangingPunct="1">
              <a:spcBef>
                <a:spcPct val="0"/>
              </a:spcBef>
              <a:buNone/>
              <a:defRPr sz="4400" kern="1200">
                <a:solidFill>
                  <a:schemeClr val="tx1"/>
                </a:solidFill>
                <a:latin typeface="+mj-lt"/>
                <a:ea typeface="+mj-ea"/>
                <a:cs typeface="+mj-cs"/>
              </a:defRPr>
            </a:lvl1pPr>
          </a:lstStyle>
          <a:p>
            <a:pPr marL="177800" algn="l">
              <a:spcBef>
                <a:spcPct val="20000"/>
              </a:spcBef>
              <a:defRPr/>
            </a:pPr>
            <a:r>
              <a:rPr lang="es-ES_tradnl" sz="2400" b="1" dirty="0">
                <a:solidFill>
                  <a:schemeClr val="accent1"/>
                </a:solidFill>
                <a:latin typeface="Candara" panose="020E0502030303020204" pitchFamily="34" charset="0"/>
              </a:rPr>
              <a:t>Respuesta</a:t>
            </a:r>
            <a:r>
              <a:rPr lang="es-ES_tradnl" sz="2400" b="1" dirty="0">
                <a:solidFill>
                  <a:schemeClr val="accent1"/>
                </a:solidFill>
                <a:latin typeface="Candara" panose="020E0502030303020204" pitchFamily="34" charset="0"/>
                <a:ea typeface="+mn-ea"/>
                <a:cs typeface="+mn-cs"/>
              </a:rPr>
              <a:t> N°5</a:t>
            </a:r>
          </a:p>
        </p:txBody>
      </p:sp>
    </p:spTree>
    <p:extLst>
      <p:ext uri="{BB962C8B-B14F-4D97-AF65-F5344CB8AC3E}">
        <p14:creationId xmlns:p14="http://schemas.microsoft.com/office/powerpoint/2010/main" val="42435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n 4" descr="14_MSAL_TXCH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322513"/>
            <a:ext cx="9144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5896978"/>
      </p:ext>
    </p:extLst>
  </p:cSld>
  <p:clrMapOvr>
    <a:masterClrMapping/>
  </p:clrMapOvr>
  <p:transition spd="med">
    <p:fade/>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17614</TotalTime>
  <Words>720</Words>
  <Application>Microsoft Office PowerPoint</Application>
  <PresentationFormat>Presentación en pantalla (4:3)</PresentationFormat>
  <Paragraphs>54</Paragraphs>
  <Slides>7</Slides>
  <Notes>2</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7</vt:i4>
      </vt:variant>
    </vt:vector>
  </HeadingPairs>
  <TitlesOfParts>
    <vt:vector size="19" baseType="lpstr">
      <vt:lpstr>ＭＳ Ｐゴシック</vt:lpstr>
      <vt:lpstr>ＭＳ Ｐゴシック</vt:lpstr>
      <vt:lpstr>Arial</vt:lpstr>
      <vt:lpstr>Calibri</vt:lpstr>
      <vt:lpstr>Candara</vt:lpstr>
      <vt:lpstr>Franklin Gothic Book</vt:lpstr>
      <vt:lpstr>gobCL</vt:lpstr>
      <vt:lpstr>Symbol</vt:lpstr>
      <vt:lpstr>Times New Roman</vt:lpstr>
      <vt:lpstr>Verdana</vt:lpstr>
      <vt:lpstr>ヒラギノ角ゴ Pro W3</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Gabriel Badagnani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Karina Andrade Quilhot</cp:lastModifiedBy>
  <cp:revision>924</cp:revision>
  <cp:lastPrinted>2015-10-26T13:40:19Z</cp:lastPrinted>
  <dcterms:created xsi:type="dcterms:W3CDTF">2010-11-27T19:44:20Z</dcterms:created>
  <dcterms:modified xsi:type="dcterms:W3CDTF">2017-10-11T21:56:48Z</dcterms:modified>
</cp:coreProperties>
</file>