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5"/>
  </p:notesMasterIdLst>
  <p:sldIdLst>
    <p:sldId id="256" r:id="rId4"/>
    <p:sldId id="503" r:id="rId5"/>
    <p:sldId id="498" r:id="rId6"/>
    <p:sldId id="500" r:id="rId7"/>
    <p:sldId id="499" r:id="rId8"/>
    <p:sldId id="501" r:id="rId9"/>
    <p:sldId id="502" r:id="rId10"/>
    <p:sldId id="504" r:id="rId11"/>
    <p:sldId id="506" r:id="rId12"/>
    <p:sldId id="507" r:id="rId13"/>
    <p:sldId id="508" r:id="rId14"/>
    <p:sldId id="509" r:id="rId15"/>
    <p:sldId id="510" r:id="rId16"/>
    <p:sldId id="512" r:id="rId17"/>
    <p:sldId id="517" r:id="rId18"/>
    <p:sldId id="514" r:id="rId19"/>
    <p:sldId id="520" r:id="rId20"/>
    <p:sldId id="521" r:id="rId21"/>
    <p:sldId id="525" r:id="rId22"/>
    <p:sldId id="526" r:id="rId23"/>
    <p:sldId id="261" r:id="rId24"/>
  </p:sldIdLst>
  <p:sldSz cx="9144000" cy="6858000" type="screen4x3"/>
  <p:notesSz cx="7004050" cy="929005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E454A"/>
    <a:srgbClr val="E10202"/>
    <a:srgbClr val="EF4144"/>
    <a:srgbClr val="005FA1"/>
    <a:srgbClr val="808080"/>
    <a:srgbClr val="E17068"/>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snapToObjects="1">
      <p:cViewPr>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4581" cy="464503"/>
          </a:xfrm>
          <a:prstGeom prst="rect">
            <a:avLst/>
          </a:prstGeom>
        </p:spPr>
        <p:txBody>
          <a:bodyPr vert="horz" wrap="square" lIns="93098" tIns="46549" rIns="93098" bIns="46549" numCol="1" anchor="t"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67947" y="0"/>
            <a:ext cx="3034581" cy="464503"/>
          </a:xfrm>
          <a:prstGeom prst="rect">
            <a:avLst/>
          </a:prstGeom>
        </p:spPr>
        <p:txBody>
          <a:bodyPr vert="horz" wrap="square" lIns="93098" tIns="46549" rIns="93098" bIns="46549" numCol="1" anchor="t" anchorCtr="0" compatLnSpc="1">
            <a:prstTxWarp prst="textNoShape">
              <a:avLst/>
            </a:prstTxWarp>
          </a:bodyPr>
          <a:lstStyle>
            <a:lvl1pPr algn="r">
              <a:defRPr sz="1300">
                <a:latin typeface="Calibri" pitchFamily="34" charset="0"/>
                <a:ea typeface="ヒラギノ角ゴ Pro W3" charset="-128"/>
                <a:cs typeface="+mn-cs"/>
              </a:defRPr>
            </a:lvl1pPr>
          </a:lstStyle>
          <a:p>
            <a:pPr>
              <a:defRPr/>
            </a:pPr>
            <a:fld id="{27D63976-A09B-422C-A76C-A01BE3815175}" type="datetime1">
              <a:rPr lang="en-US"/>
              <a:pPr>
                <a:defRPr/>
              </a:pPr>
              <a:t>8/5/2014</a:t>
            </a:fld>
            <a:endParaRPr lang="en-US"/>
          </a:p>
        </p:txBody>
      </p:sp>
      <p:sp>
        <p:nvSpPr>
          <p:cNvPr id="4" name="Slide Image Placeholder 3"/>
          <p:cNvSpPr>
            <a:spLocks noGrp="1" noRot="1" noChangeAspect="1"/>
          </p:cNvSpPr>
          <p:nvPr>
            <p:ph type="sldImg" idx="2"/>
          </p:nvPr>
        </p:nvSpPr>
        <p:spPr>
          <a:xfrm>
            <a:off x="1181100" y="696913"/>
            <a:ext cx="4641850" cy="3482975"/>
          </a:xfrm>
          <a:prstGeom prst="rect">
            <a:avLst/>
          </a:prstGeom>
          <a:noFill/>
          <a:ln w="12700">
            <a:solidFill>
              <a:prstClr val="black"/>
            </a:solidFill>
          </a:ln>
        </p:spPr>
        <p:txBody>
          <a:bodyPr vert="horz" wrap="square" lIns="93098" tIns="46549" rIns="93098" bIns="4654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0405" y="4412774"/>
            <a:ext cx="5603240" cy="4180523"/>
          </a:xfrm>
          <a:prstGeom prst="rect">
            <a:avLst/>
          </a:prstGeom>
        </p:spPr>
        <p:txBody>
          <a:bodyPr vert="horz" wrap="square" lIns="93098" tIns="46549" rIns="93098" bIns="4654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4010"/>
            <a:ext cx="3034581" cy="464503"/>
          </a:xfrm>
          <a:prstGeom prst="rect">
            <a:avLst/>
          </a:prstGeom>
        </p:spPr>
        <p:txBody>
          <a:bodyPr vert="horz" wrap="square" lIns="93098" tIns="46549" rIns="93098" bIns="46549" numCol="1" anchor="b" anchorCtr="0" compatLnSpc="1">
            <a:prstTxWarp prst="textNoShape">
              <a:avLst/>
            </a:prstTxWarp>
          </a:bodyPr>
          <a:lstStyle>
            <a:lvl1pPr>
              <a:defRPr sz="13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67947" y="8824010"/>
            <a:ext cx="3034581" cy="464503"/>
          </a:xfrm>
          <a:prstGeom prst="rect">
            <a:avLst/>
          </a:prstGeom>
        </p:spPr>
        <p:txBody>
          <a:bodyPr vert="horz" wrap="square" lIns="93098" tIns="46549" rIns="93098" bIns="46549" numCol="1" anchor="b" anchorCtr="0" compatLnSpc="1">
            <a:prstTxWarp prst="textNoShape">
              <a:avLst/>
            </a:prstTxWarp>
          </a:bodyPr>
          <a:lstStyle>
            <a:lvl1pPr algn="r">
              <a:defRPr sz="1300">
                <a:latin typeface="Calibri" pitchFamily="34" charset="0"/>
                <a:ea typeface="ヒラギノ角ゴ Pro W3" charset="-128"/>
                <a:cs typeface="+mn-cs"/>
              </a:defRPr>
            </a:lvl1pPr>
          </a:lstStyle>
          <a:p>
            <a:pPr>
              <a:defRPr/>
            </a:pPr>
            <a:fld id="{CA800EAF-4BAA-453B-98A6-187E52797765}" type="slidenum">
              <a:rPr lang="en-US"/>
              <a:pPr>
                <a:defRPr/>
              </a:pPr>
              <a:t>‹Nº›</a:t>
            </a:fld>
            <a:endParaRPr lang="en-US"/>
          </a:p>
        </p:txBody>
      </p:sp>
    </p:spTree>
    <p:extLst>
      <p:ext uri="{BB962C8B-B14F-4D97-AF65-F5344CB8AC3E}">
        <p14:creationId xmlns:p14="http://schemas.microsoft.com/office/powerpoint/2010/main" val="22249107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Esto quiere decir que</a:t>
            </a:r>
            <a:r>
              <a:rPr lang="es-CL" baseline="0" dirty="0" smtClean="0"/>
              <a:t> se podrá acceder directamente a la última sección actualizada. Ejemplo: Si se actualizan las capacitaciones, se podrá acceder directamente a estas.</a:t>
            </a:r>
            <a:endParaRPr lang="es-CL" dirty="0"/>
          </a:p>
        </p:txBody>
      </p:sp>
      <p:sp>
        <p:nvSpPr>
          <p:cNvPr id="4" name="3 Marcador de número de diapositiva"/>
          <p:cNvSpPr>
            <a:spLocks noGrp="1"/>
          </p:cNvSpPr>
          <p:nvPr>
            <p:ph type="sldNum" sz="quarter" idx="10"/>
          </p:nvPr>
        </p:nvSpPr>
        <p:spPr/>
        <p:txBody>
          <a:bodyPr/>
          <a:lstStyle/>
          <a:p>
            <a:fld id="{487A9470-EF4F-4011-BE8E-8AB84F142D29}" type="slidenum">
              <a:rPr lang="es-CL" smtClean="0"/>
              <a:t>16</a:t>
            </a:fld>
            <a:endParaRPr lang="es-CL"/>
          </a:p>
        </p:txBody>
      </p:sp>
    </p:spTree>
    <p:extLst>
      <p:ext uri="{BB962C8B-B14F-4D97-AF65-F5344CB8AC3E}">
        <p14:creationId xmlns:p14="http://schemas.microsoft.com/office/powerpoint/2010/main" val="242778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5AB218A-779F-486A-8BEF-148446971BE1}"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5D42F40-AAB0-401F-B444-4E702479583A}" type="slidenum">
              <a:rPr lang="en-US"/>
              <a:pPr>
                <a:defRPr/>
              </a:pPr>
              <a:t>‹Nº›</a:t>
            </a:fld>
            <a:endParaRPr lang="en-US"/>
          </a:p>
        </p:txBody>
      </p:sp>
    </p:spTree>
    <p:extLst>
      <p:ext uri="{BB962C8B-B14F-4D97-AF65-F5344CB8AC3E}">
        <p14:creationId xmlns:p14="http://schemas.microsoft.com/office/powerpoint/2010/main" val="394254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C5DB5E11-DAB0-45F3-9BEB-8042C3C9EEC5}" type="slidenum">
              <a:rPr lang="en-US"/>
              <a:pPr>
                <a:defRPr/>
              </a:pPr>
              <a:t>‹Nº›</a:t>
            </a:fld>
            <a:endParaRPr lang="en-US"/>
          </a:p>
        </p:txBody>
      </p:sp>
    </p:spTree>
    <p:extLst>
      <p:ext uri="{BB962C8B-B14F-4D97-AF65-F5344CB8AC3E}">
        <p14:creationId xmlns:p14="http://schemas.microsoft.com/office/powerpoint/2010/main" val="43304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7C04F6EC-8602-47F4-AEB0-D5F5BADDE33B}" type="slidenum">
              <a:rPr lang="en-US"/>
              <a:pPr>
                <a:defRPr/>
              </a:pPr>
              <a:t>‹Nº›</a:t>
            </a:fld>
            <a:endParaRPr lang="en-US"/>
          </a:p>
        </p:txBody>
      </p:sp>
    </p:spTree>
    <p:extLst>
      <p:ext uri="{BB962C8B-B14F-4D97-AF65-F5344CB8AC3E}">
        <p14:creationId xmlns:p14="http://schemas.microsoft.com/office/powerpoint/2010/main" val="1212079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3E86FE9A-E077-4CC1-9183-A207121B2755}" type="slidenum">
              <a:rPr lang="en-US"/>
              <a:pPr>
                <a:defRPr/>
              </a:pPr>
              <a:t>‹Nº›</a:t>
            </a:fld>
            <a:endParaRPr lang="en-US"/>
          </a:p>
        </p:txBody>
      </p:sp>
    </p:spTree>
    <p:extLst>
      <p:ext uri="{BB962C8B-B14F-4D97-AF65-F5344CB8AC3E}">
        <p14:creationId xmlns:p14="http://schemas.microsoft.com/office/powerpoint/2010/main" val="187548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FDE426CB-57D0-4114-A9B7-7E7AD09032D8}" type="slidenum">
              <a:rPr lang="en-US"/>
              <a:pPr>
                <a:defRPr/>
              </a:pPr>
              <a:t>‹Nº›</a:t>
            </a:fld>
            <a:endParaRPr lang="en-US"/>
          </a:p>
        </p:txBody>
      </p:sp>
    </p:spTree>
    <p:extLst>
      <p:ext uri="{BB962C8B-B14F-4D97-AF65-F5344CB8AC3E}">
        <p14:creationId xmlns:p14="http://schemas.microsoft.com/office/powerpoint/2010/main" val="219319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E2AA781D-29CF-481A-B7DE-7FA34DDC2121}" type="slidenum">
              <a:rPr lang="en-US"/>
              <a:pPr>
                <a:defRPr/>
              </a:pPr>
              <a:t>‹Nº›</a:t>
            </a:fld>
            <a:endParaRPr lang="en-US"/>
          </a:p>
        </p:txBody>
      </p:sp>
    </p:spTree>
    <p:extLst>
      <p:ext uri="{BB962C8B-B14F-4D97-AF65-F5344CB8AC3E}">
        <p14:creationId xmlns:p14="http://schemas.microsoft.com/office/powerpoint/2010/main" val="417000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61754BC-FAFF-4629-A3DD-A4E569239AD9}" type="slidenum">
              <a:rPr lang="en-US"/>
              <a:pPr>
                <a:defRPr/>
              </a:pPr>
              <a:t>‹Nº›</a:t>
            </a:fld>
            <a:endParaRPr lang="en-US"/>
          </a:p>
        </p:txBody>
      </p:sp>
    </p:spTree>
    <p:extLst>
      <p:ext uri="{BB962C8B-B14F-4D97-AF65-F5344CB8AC3E}">
        <p14:creationId xmlns:p14="http://schemas.microsoft.com/office/powerpoint/2010/main" val="664461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1280A6D-5FA6-4DA1-AE9E-8BAAB5A04BC8}"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EEB2360-A8A8-4F41-BE4A-6BC1488DD577}" type="slidenum">
              <a:rPr lang="en-US"/>
              <a:pPr>
                <a:defRPr/>
              </a:pPr>
              <a:t>‹Nº›</a:t>
            </a:fld>
            <a:endParaRPr lang="en-US"/>
          </a:p>
        </p:txBody>
      </p:sp>
    </p:spTree>
    <p:extLst>
      <p:ext uri="{BB962C8B-B14F-4D97-AF65-F5344CB8AC3E}">
        <p14:creationId xmlns:p14="http://schemas.microsoft.com/office/powerpoint/2010/main" val="146565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51A24DE-D7BF-4556-B709-1B287146C799}"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D6E269A-998F-4917-8B64-372EFFF92D8E}" type="slidenum">
              <a:rPr lang="en-US"/>
              <a:pPr>
                <a:defRPr/>
              </a:pPr>
              <a:t>‹Nº›</a:t>
            </a:fld>
            <a:endParaRPr lang="en-US"/>
          </a:p>
        </p:txBody>
      </p:sp>
    </p:spTree>
    <p:extLst>
      <p:ext uri="{BB962C8B-B14F-4D97-AF65-F5344CB8AC3E}">
        <p14:creationId xmlns:p14="http://schemas.microsoft.com/office/powerpoint/2010/main" val="380772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4ABA10E-B8AB-4F1D-AA81-7225E868F8BD}"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F4399C8-D329-4D86-A8E9-422F3DEA1BC5}" type="slidenum">
              <a:rPr lang="en-US"/>
              <a:pPr>
                <a:defRPr/>
              </a:pPr>
              <a:t>‹Nº›</a:t>
            </a:fld>
            <a:endParaRPr lang="en-US"/>
          </a:p>
        </p:txBody>
      </p:sp>
    </p:spTree>
    <p:extLst>
      <p:ext uri="{BB962C8B-B14F-4D97-AF65-F5344CB8AC3E}">
        <p14:creationId xmlns:p14="http://schemas.microsoft.com/office/powerpoint/2010/main" val="390553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438B022-9BD3-4FFF-9340-0167748AD88F}" type="datetime1">
              <a:rPr lang="en-US"/>
              <a:pPr>
                <a:defRPr/>
              </a:pPr>
              <a:t>8/5/2014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2ED710F-8E1C-4513-B9CF-EED0DD6DC464}" type="slidenum">
              <a:rPr lang="en-US"/>
              <a:pPr>
                <a:defRPr/>
              </a:pPr>
              <a:t>‹Nº›</a:t>
            </a:fld>
            <a:endParaRPr lang="en-US"/>
          </a:p>
        </p:txBody>
      </p:sp>
    </p:spTree>
    <p:extLst>
      <p:ext uri="{BB962C8B-B14F-4D97-AF65-F5344CB8AC3E}">
        <p14:creationId xmlns:p14="http://schemas.microsoft.com/office/powerpoint/2010/main" val="33288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21F77E6-8D50-4732-8B81-2AFAD801D413}"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CE12556-4148-4081-8C56-725EFC387BB6}" type="slidenum">
              <a:rPr lang="en-US"/>
              <a:pPr>
                <a:defRPr/>
              </a:pPr>
              <a:t>‹Nº›</a:t>
            </a:fld>
            <a:endParaRPr lang="en-US"/>
          </a:p>
        </p:txBody>
      </p:sp>
    </p:spTree>
    <p:extLst>
      <p:ext uri="{BB962C8B-B14F-4D97-AF65-F5344CB8AC3E}">
        <p14:creationId xmlns:p14="http://schemas.microsoft.com/office/powerpoint/2010/main" val="3678819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8057F0B-2FC4-4459-A3E4-6401789B7BCA}" type="datetime1">
              <a:rPr lang="en-US"/>
              <a:pPr>
                <a:defRPr/>
              </a:pPr>
              <a:t>8/5/2014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26A1B6-8B65-466F-89DC-77BC32750147}" type="slidenum">
              <a:rPr lang="en-US"/>
              <a:pPr>
                <a:defRPr/>
              </a:pPr>
              <a:t>‹Nº›</a:t>
            </a:fld>
            <a:endParaRPr lang="en-US"/>
          </a:p>
        </p:txBody>
      </p:sp>
    </p:spTree>
    <p:extLst>
      <p:ext uri="{BB962C8B-B14F-4D97-AF65-F5344CB8AC3E}">
        <p14:creationId xmlns:p14="http://schemas.microsoft.com/office/powerpoint/2010/main" val="4201994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97C419A-2933-4B76-A218-79AE9302CDAA}" type="datetime1">
              <a:rPr lang="en-US"/>
              <a:pPr>
                <a:defRPr/>
              </a:pPr>
              <a:t>8/5/2014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2B1B1DF-A937-4D71-99CA-DB61749BB6B2}" type="slidenum">
              <a:rPr lang="en-US"/>
              <a:pPr>
                <a:defRPr/>
              </a:pPr>
              <a:t>‹Nº›</a:t>
            </a:fld>
            <a:endParaRPr lang="en-US"/>
          </a:p>
        </p:txBody>
      </p:sp>
    </p:spTree>
    <p:extLst>
      <p:ext uri="{BB962C8B-B14F-4D97-AF65-F5344CB8AC3E}">
        <p14:creationId xmlns:p14="http://schemas.microsoft.com/office/powerpoint/2010/main" val="204876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DBFCE-EA55-4C53-9972-E978F9CD2C54}" type="datetime1">
              <a:rPr lang="en-US"/>
              <a:pPr>
                <a:defRPr/>
              </a:pPr>
              <a:t>8/5/2014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E5B5B9A-CB4E-4AAB-9C0B-1400320D0C54}" type="slidenum">
              <a:rPr lang="en-US"/>
              <a:pPr>
                <a:defRPr/>
              </a:pPr>
              <a:t>‹Nº›</a:t>
            </a:fld>
            <a:endParaRPr lang="en-US"/>
          </a:p>
        </p:txBody>
      </p:sp>
    </p:spTree>
    <p:extLst>
      <p:ext uri="{BB962C8B-B14F-4D97-AF65-F5344CB8AC3E}">
        <p14:creationId xmlns:p14="http://schemas.microsoft.com/office/powerpoint/2010/main" val="4175639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5EBC88E-9F3C-412E-A983-11ACAB55CDC3}" type="datetime1">
              <a:rPr lang="en-US"/>
              <a:pPr>
                <a:defRPr/>
              </a:pPr>
              <a:t>8/5/2014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631AF69-BD00-4601-B240-5540408CF56F}" type="slidenum">
              <a:rPr lang="en-US"/>
              <a:pPr>
                <a:defRPr/>
              </a:pPr>
              <a:t>‹Nº›</a:t>
            </a:fld>
            <a:endParaRPr lang="en-US"/>
          </a:p>
        </p:txBody>
      </p:sp>
    </p:spTree>
    <p:extLst>
      <p:ext uri="{BB962C8B-B14F-4D97-AF65-F5344CB8AC3E}">
        <p14:creationId xmlns:p14="http://schemas.microsoft.com/office/powerpoint/2010/main" val="2538649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6986A30-703B-454A-9214-B23D28EC7DCF}" type="datetime1">
              <a:rPr lang="en-US"/>
              <a:pPr>
                <a:defRPr/>
              </a:pPr>
              <a:t>8/5/2014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2C6D476-2B7E-45B0-8D45-16CD1356CCE5}" type="slidenum">
              <a:rPr lang="en-US"/>
              <a:pPr>
                <a:defRPr/>
              </a:pPr>
              <a:t>‹Nº›</a:t>
            </a:fld>
            <a:endParaRPr lang="en-US"/>
          </a:p>
        </p:txBody>
      </p:sp>
    </p:spTree>
    <p:extLst>
      <p:ext uri="{BB962C8B-B14F-4D97-AF65-F5344CB8AC3E}">
        <p14:creationId xmlns:p14="http://schemas.microsoft.com/office/powerpoint/2010/main" val="3047704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72B9522-F513-4AEA-AF32-5C1F1E2EFA29}"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05750C4-F171-46CB-9352-D9BFA60053BD}" type="slidenum">
              <a:rPr lang="en-US"/>
              <a:pPr>
                <a:defRPr/>
              </a:pPr>
              <a:t>‹Nº›</a:t>
            </a:fld>
            <a:endParaRPr lang="en-US"/>
          </a:p>
        </p:txBody>
      </p:sp>
    </p:spTree>
    <p:extLst>
      <p:ext uri="{BB962C8B-B14F-4D97-AF65-F5344CB8AC3E}">
        <p14:creationId xmlns:p14="http://schemas.microsoft.com/office/powerpoint/2010/main" val="817429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C52848-4789-47AA-8E19-F87615EE1E0B}"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E1BCA49-6978-48A3-80B6-86EF399FE5BA}" type="slidenum">
              <a:rPr lang="en-US"/>
              <a:pPr>
                <a:defRPr/>
              </a:pPr>
              <a:t>‹Nº›</a:t>
            </a:fld>
            <a:endParaRPr lang="en-US"/>
          </a:p>
        </p:txBody>
      </p:sp>
    </p:spTree>
    <p:extLst>
      <p:ext uri="{BB962C8B-B14F-4D97-AF65-F5344CB8AC3E}">
        <p14:creationId xmlns:p14="http://schemas.microsoft.com/office/powerpoint/2010/main" val="288032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56C8D90-695F-4F07-BF43-2DB4A6CC68D2}" type="datetime1">
              <a:rPr lang="en-US"/>
              <a:pPr>
                <a:defRPr/>
              </a:pPr>
              <a:t>8/5/2014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C3903A3-59A1-404F-85C6-CE1DA9CEA752}" type="slidenum">
              <a:rPr lang="en-US"/>
              <a:pPr>
                <a:defRPr/>
              </a:pPr>
              <a:t>‹Nº›</a:t>
            </a:fld>
            <a:endParaRPr lang="en-US"/>
          </a:p>
        </p:txBody>
      </p:sp>
    </p:spTree>
    <p:extLst>
      <p:ext uri="{BB962C8B-B14F-4D97-AF65-F5344CB8AC3E}">
        <p14:creationId xmlns:p14="http://schemas.microsoft.com/office/powerpoint/2010/main" val="20863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A8E33E3-4768-4D39-AA22-C47D3C7920EA}" type="datetime1">
              <a:rPr lang="en-US"/>
              <a:pPr>
                <a:defRPr/>
              </a:pPr>
              <a:t>8/5/2014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D632F70-ACF5-4D2D-9415-3FC996E41471}" type="slidenum">
              <a:rPr lang="en-US"/>
              <a:pPr>
                <a:defRPr/>
              </a:pPr>
              <a:t>‹Nº›</a:t>
            </a:fld>
            <a:endParaRPr lang="en-US"/>
          </a:p>
        </p:txBody>
      </p:sp>
    </p:spTree>
    <p:extLst>
      <p:ext uri="{BB962C8B-B14F-4D97-AF65-F5344CB8AC3E}">
        <p14:creationId xmlns:p14="http://schemas.microsoft.com/office/powerpoint/2010/main" val="197079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B663A8B-0AA2-4E7D-8C35-B56A7BF3072A}" type="datetime1">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A022457-18E4-4177-AB1C-5F1030D59C1F}" type="slidenum">
              <a:rPr lang="en-US"/>
              <a:pPr>
                <a:defRPr/>
              </a:pPr>
              <a:t>‹Nº›</a:t>
            </a:fld>
            <a:endParaRPr lang="en-US"/>
          </a:p>
        </p:txBody>
      </p:sp>
    </p:spTree>
    <p:extLst>
      <p:ext uri="{BB962C8B-B14F-4D97-AF65-F5344CB8AC3E}">
        <p14:creationId xmlns:p14="http://schemas.microsoft.com/office/powerpoint/2010/main" val="25627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5DF85D-5B2A-4F24-B2AD-B5E686F0AED7}" type="slidenum">
              <a:rPr lang="en-US"/>
              <a:pPr>
                <a:defRPr/>
              </a:pPr>
              <a:t>‹Nº›</a:t>
            </a:fld>
            <a:endParaRPr lang="en-US"/>
          </a:p>
        </p:txBody>
      </p:sp>
    </p:spTree>
    <p:extLst>
      <p:ext uri="{BB962C8B-B14F-4D97-AF65-F5344CB8AC3E}">
        <p14:creationId xmlns:p14="http://schemas.microsoft.com/office/powerpoint/2010/main" val="61198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77038DC-CAE8-4D8E-ACB8-7A0B6ABBB6FB}" type="datetime1">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A79DBC8-D655-4549-BABC-35A95D1304F2}" type="slidenum">
              <a:rPr lang="en-US"/>
              <a:pPr>
                <a:defRPr/>
              </a:pPr>
              <a:t>‹Nº›</a:t>
            </a:fld>
            <a:endParaRPr lang="en-US"/>
          </a:p>
        </p:txBody>
      </p:sp>
    </p:spTree>
    <p:extLst>
      <p:ext uri="{BB962C8B-B14F-4D97-AF65-F5344CB8AC3E}">
        <p14:creationId xmlns:p14="http://schemas.microsoft.com/office/powerpoint/2010/main" val="363051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C468BF1-1A91-4B83-8D33-617626A4660F}" type="datetime1">
              <a:rPr lang="en-US"/>
              <a:pPr>
                <a:defRPr/>
              </a:pPr>
              <a:t>8/5/2014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9CC5DF2A-571F-4E07-9F43-EC2DC3F1D11E}" type="slidenum">
              <a:rPr lang="en-US"/>
              <a:pPr>
                <a:defRPr/>
              </a:pPr>
              <a:t>‹Nº›</a:t>
            </a:fld>
            <a:endParaRPr lang="en-US"/>
          </a:p>
        </p:txBody>
      </p:sp>
    </p:spTree>
    <p:extLst>
      <p:ext uri="{BB962C8B-B14F-4D97-AF65-F5344CB8AC3E}">
        <p14:creationId xmlns:p14="http://schemas.microsoft.com/office/powerpoint/2010/main" val="51377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E0FED0A-06F2-4A34-9FAB-1736C9DC29E1}" type="datetime1">
              <a:rPr lang="en-US"/>
              <a:pPr>
                <a:defRPr/>
              </a:pPr>
              <a:t>8/5/2014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E2FA9142-EFA1-4873-A206-C1A00773C814}" type="slidenum">
              <a:rPr lang="en-US"/>
              <a:pPr>
                <a:defRPr/>
              </a:pPr>
              <a:t>‹Nº›</a:t>
            </a:fld>
            <a:endParaRPr lang="en-US"/>
          </a:p>
        </p:txBody>
      </p:sp>
    </p:spTree>
    <p:extLst>
      <p:ext uri="{BB962C8B-B14F-4D97-AF65-F5344CB8AC3E}">
        <p14:creationId xmlns:p14="http://schemas.microsoft.com/office/powerpoint/2010/main" val="2339906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1219688A-813F-4858-99CD-952BBEBDE353}" type="slidenum">
              <a:rPr lang="en-US"/>
              <a:pPr>
                <a:defRPr/>
              </a:pPr>
              <a:t>‹Nº›</a:t>
            </a:fld>
            <a:endParaRPr lang="en-US"/>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s-CL" smtClean="0">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653996" y="1412776"/>
            <a:ext cx="8146678" cy="1224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45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COORDINADOR(A)</a:t>
            </a:r>
          </a:p>
        </p:txBody>
      </p:sp>
      <p:sp>
        <p:nvSpPr>
          <p:cNvPr id="30723" name="6 CuadroTexto"/>
          <p:cNvSpPr txBox="1">
            <a:spLocks noChangeArrowheads="1"/>
          </p:cNvSpPr>
          <p:nvPr/>
        </p:nvSpPr>
        <p:spPr bwMode="auto">
          <a:xfrm>
            <a:off x="3284538" y="5373216"/>
            <a:ext cx="5859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s-ES_tradnl" altLang="es-CL" sz="14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sym typeface="Verdana Bold"/>
              </a:rPr>
              <a:t>Departamento de Planificación y Control</a:t>
            </a:r>
          </a:p>
          <a:p>
            <a:pPr algn="ctr" eaLnBrk="1" hangingPunct="1"/>
            <a:r>
              <a:rPr lang="es-ES_tradnl" altLang="es-CL" sz="14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sym typeface="Verdana Bold"/>
              </a:rPr>
              <a:t>Unidad de Gestión de la Información en RHS</a:t>
            </a:r>
            <a:endParaRPr lang="es-CL" altLang="es-CL" sz="1400" b="1" dirty="0" smtClean="0"/>
          </a:p>
          <a:p>
            <a:pPr lvl="1" algn="ctr" eaLnBrk="1" hangingPunct="1"/>
            <a:r>
              <a:rPr lang="es-CL" altLang="es-CL" sz="1400" b="1" dirty="0" smtClean="0"/>
              <a:t>AGOSTO DE </a:t>
            </a:r>
            <a:r>
              <a:rPr lang="es-CL" altLang="es-CL" sz="1400" b="1" dirty="0"/>
              <a:t>2014</a:t>
            </a:r>
          </a:p>
        </p:txBody>
      </p:sp>
      <p:sp>
        <p:nvSpPr>
          <p:cNvPr id="4" name="Title 1"/>
          <p:cNvSpPr txBox="1">
            <a:spLocks/>
          </p:cNvSpPr>
          <p:nvPr/>
        </p:nvSpPr>
        <p:spPr bwMode="auto">
          <a:xfrm>
            <a:off x="827584" y="2420888"/>
            <a:ext cx="8146678"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marL="0" marR="0" indent="0" algn="l" defTabSz="457200" rtl="0" eaLnBrk="1" fontAlgn="auto" latinLnBrk="0" hangingPunct="1">
              <a:lnSpc>
                <a:spcPct val="100000"/>
              </a:lnSpc>
              <a:spcBef>
                <a:spcPct val="0"/>
              </a:spcBef>
              <a:spcAft>
                <a:spcPts val="0"/>
              </a:spcAft>
              <a:tabLs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COMPROMISOS, RESPONSABILIDADES, DESAFÍOS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23728" y="332656"/>
            <a:ext cx="4464496" cy="553998"/>
          </a:xfrm>
          <a:prstGeom prst="rect">
            <a:avLst/>
          </a:prstGeom>
          <a:noFill/>
        </p:spPr>
        <p:txBody>
          <a:bodyPr wrap="square" rtlCol="0">
            <a:spAutoFit/>
          </a:bodyPr>
          <a:lstStyle/>
          <a:p>
            <a:pPr algn="ctr"/>
            <a:r>
              <a:rPr lang="es-ES_tradnl" sz="3000" dirty="0" smtClean="0"/>
              <a:t>El desafío del 2013</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8084" y="3645024"/>
            <a:ext cx="4998823" cy="3083739"/>
          </a:xfrm>
          <a:prstGeom prst="ellipse">
            <a:avLst/>
          </a:prstGeom>
          <a:gradFill>
            <a:gsLst>
              <a:gs pos="49000">
                <a:srgbClr val="F5ECD4"/>
              </a:gs>
              <a:gs pos="0">
                <a:srgbClr val="FFEFD1"/>
              </a:gs>
              <a:gs pos="64999">
                <a:srgbClr val="F0EBD5"/>
              </a:gs>
              <a:gs pos="100000">
                <a:srgbClr val="D1C39F"/>
              </a:gs>
            </a:gsLst>
            <a:lin ang="5400000" scaled="0"/>
          </a:gradFill>
          <a:ln>
            <a:noFill/>
          </a:ln>
          <a:effectLst>
            <a:softEdge rad="112500"/>
          </a:effectLst>
          <a:extLst/>
        </p:spPr>
      </p:pic>
      <p:sp>
        <p:nvSpPr>
          <p:cNvPr id="2" name="1 Marcador de contenido"/>
          <p:cNvSpPr>
            <a:spLocks noGrp="1"/>
          </p:cNvSpPr>
          <p:nvPr>
            <p:ph idx="1"/>
          </p:nvPr>
        </p:nvSpPr>
        <p:spPr>
          <a:xfrm>
            <a:off x="182542" y="1124744"/>
            <a:ext cx="8177213" cy="5112568"/>
          </a:xfrm>
        </p:spPr>
        <p:txBody>
          <a:bodyPr/>
          <a:lstStyle/>
          <a:p>
            <a:r>
              <a:rPr lang="es-CL" dirty="0"/>
              <a:t>Fomentar e impulsar el uso de SIRH</a:t>
            </a:r>
          </a:p>
          <a:p>
            <a:r>
              <a:rPr lang="es-CL" dirty="0"/>
              <a:t>Administrar perfiles de </a:t>
            </a:r>
            <a:r>
              <a:rPr lang="es-CL" dirty="0" smtClean="0"/>
              <a:t>usuario</a:t>
            </a:r>
          </a:p>
          <a:p>
            <a:r>
              <a:rPr lang="es-CL" dirty="0"/>
              <a:t>Descentralizar el uso de las funcionalidades de </a:t>
            </a:r>
            <a:r>
              <a:rPr lang="es-CL" dirty="0" smtClean="0"/>
              <a:t>SIRH</a:t>
            </a:r>
          </a:p>
          <a:p>
            <a:r>
              <a:rPr lang="es-CL" dirty="0"/>
              <a:t>Gestionar los requerimientos de los distintos </a:t>
            </a:r>
            <a:r>
              <a:rPr lang="es-CL" dirty="0" smtClean="0"/>
              <a:t>usuarios</a:t>
            </a:r>
          </a:p>
          <a:p>
            <a:r>
              <a:rPr lang="es-CL" dirty="0"/>
              <a:t>Fomentar e impulsar las Capacitaciones y Apoyo en </a:t>
            </a:r>
            <a:r>
              <a:rPr lang="es-CL" dirty="0" smtClean="0"/>
              <a:t>Terreno</a:t>
            </a:r>
          </a:p>
          <a:p>
            <a:r>
              <a:rPr lang="es-ES_tradnl" dirty="0"/>
              <a:t>Impulsar la evolución del Sistema</a:t>
            </a:r>
          </a:p>
          <a:p>
            <a:r>
              <a:rPr lang="es-CL" dirty="0" smtClean="0"/>
              <a:t>Articular </a:t>
            </a:r>
            <a:r>
              <a:rPr lang="es-CL" dirty="0"/>
              <a:t>su </a:t>
            </a:r>
            <a:r>
              <a:rPr lang="es-CL" dirty="0" smtClean="0"/>
              <a:t>Red</a:t>
            </a:r>
          </a:p>
          <a:p>
            <a:r>
              <a:rPr lang="es-CL" dirty="0" smtClean="0"/>
              <a:t>Actividades </a:t>
            </a:r>
            <a:r>
              <a:rPr lang="es-CL" dirty="0"/>
              <a:t>de </a:t>
            </a:r>
            <a:r>
              <a:rPr lang="es-CL" dirty="0" smtClean="0"/>
              <a:t>Piloto</a:t>
            </a:r>
          </a:p>
          <a:p>
            <a:r>
              <a:rPr lang="es-CL" dirty="0"/>
              <a:t>Sugerir, Participar, Validar y Certificar</a:t>
            </a:r>
          </a:p>
          <a:p>
            <a:endParaRPr lang="es-CL" dirty="0"/>
          </a:p>
        </p:txBody>
      </p:sp>
    </p:spTree>
    <p:extLst>
      <p:ext uri="{BB962C8B-B14F-4D97-AF65-F5344CB8AC3E}">
        <p14:creationId xmlns:p14="http://schemas.microsoft.com/office/powerpoint/2010/main" val="2630982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332656"/>
            <a:ext cx="5832648" cy="553998"/>
          </a:xfrm>
          <a:prstGeom prst="rect">
            <a:avLst/>
          </a:prstGeom>
          <a:noFill/>
        </p:spPr>
        <p:txBody>
          <a:bodyPr wrap="square" rtlCol="0">
            <a:spAutoFit/>
          </a:bodyPr>
          <a:lstStyle/>
          <a:p>
            <a:pPr algn="ctr"/>
            <a:r>
              <a:rPr lang="es-ES_tradnl" sz="3000" dirty="0" smtClean="0"/>
              <a:t>Responsabilidades 2014 - 2015</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8084" y="3645024"/>
            <a:ext cx="4998823" cy="3083739"/>
          </a:xfrm>
          <a:prstGeom prst="ellipse">
            <a:avLst/>
          </a:prstGeom>
          <a:gradFill>
            <a:gsLst>
              <a:gs pos="49000">
                <a:srgbClr val="F5ECD4"/>
              </a:gs>
              <a:gs pos="0">
                <a:srgbClr val="FFEFD1"/>
              </a:gs>
              <a:gs pos="64999">
                <a:srgbClr val="F0EBD5"/>
              </a:gs>
              <a:gs pos="100000">
                <a:srgbClr val="D1C39F"/>
              </a:gs>
            </a:gsLst>
            <a:lin ang="5400000" scaled="0"/>
          </a:gradFill>
          <a:ln>
            <a:noFill/>
          </a:ln>
          <a:effectLst>
            <a:softEdge rad="112500"/>
          </a:effectLst>
          <a:extLst/>
        </p:spPr>
      </p:pic>
      <p:sp>
        <p:nvSpPr>
          <p:cNvPr id="2" name="1 Marcador de contenido"/>
          <p:cNvSpPr>
            <a:spLocks noGrp="1"/>
          </p:cNvSpPr>
          <p:nvPr>
            <p:ph idx="1"/>
          </p:nvPr>
        </p:nvSpPr>
        <p:spPr>
          <a:xfrm>
            <a:off x="182542" y="1124744"/>
            <a:ext cx="8177213" cy="5112568"/>
          </a:xfrm>
        </p:spPr>
        <p:txBody>
          <a:bodyPr/>
          <a:lstStyle/>
          <a:p>
            <a:r>
              <a:rPr lang="es-CL" b="1" dirty="0">
                <a:solidFill>
                  <a:srgbClr val="FF0000"/>
                </a:solidFill>
              </a:rPr>
              <a:t>Fomentar e impulsar el uso de SIRH</a:t>
            </a:r>
          </a:p>
          <a:p>
            <a:r>
              <a:rPr lang="es-CL" dirty="0">
                <a:solidFill>
                  <a:srgbClr val="CCCCCC"/>
                </a:solidFill>
              </a:rPr>
              <a:t>Administrar perfiles de </a:t>
            </a:r>
            <a:r>
              <a:rPr lang="es-CL" dirty="0" smtClean="0">
                <a:solidFill>
                  <a:srgbClr val="CCCCCC"/>
                </a:solidFill>
              </a:rPr>
              <a:t>usuario</a:t>
            </a:r>
          </a:p>
          <a:p>
            <a:r>
              <a:rPr lang="es-CL" dirty="0">
                <a:solidFill>
                  <a:srgbClr val="CCCCCC"/>
                </a:solidFill>
              </a:rPr>
              <a:t>Descentralizar el uso de las funcionalidades de SIRH</a:t>
            </a:r>
          </a:p>
          <a:p>
            <a:r>
              <a:rPr lang="es-CL" dirty="0">
                <a:solidFill>
                  <a:srgbClr val="CCCCCC"/>
                </a:solidFill>
              </a:rPr>
              <a:t>Gestionar los requerimientos de los distintos usuarios</a:t>
            </a:r>
          </a:p>
          <a:p>
            <a:r>
              <a:rPr lang="es-CL" dirty="0">
                <a:solidFill>
                  <a:srgbClr val="CCCCCC"/>
                </a:solidFill>
              </a:rPr>
              <a:t>Fomentar e impulsar las Capacitaciones y Apoyo en Terreno</a:t>
            </a:r>
          </a:p>
          <a:p>
            <a:r>
              <a:rPr lang="es-ES_tradnl" b="1" dirty="0">
                <a:solidFill>
                  <a:srgbClr val="FF0000"/>
                </a:solidFill>
              </a:rPr>
              <a:t>Impulsar la evolución del Sistema</a:t>
            </a:r>
          </a:p>
          <a:p>
            <a:r>
              <a:rPr lang="es-CL" dirty="0">
                <a:solidFill>
                  <a:srgbClr val="CCCCCC"/>
                </a:solidFill>
              </a:rPr>
              <a:t>Articular su Red</a:t>
            </a:r>
          </a:p>
          <a:p>
            <a:r>
              <a:rPr lang="es-CL" dirty="0">
                <a:solidFill>
                  <a:srgbClr val="CCCCCC"/>
                </a:solidFill>
              </a:rPr>
              <a:t>Actividades de Piloto</a:t>
            </a:r>
          </a:p>
          <a:p>
            <a:r>
              <a:rPr lang="es-CL" b="1" dirty="0">
                <a:solidFill>
                  <a:srgbClr val="FF0000"/>
                </a:solidFill>
              </a:rPr>
              <a:t>Sugerir, Participar, Validar y Certificar</a:t>
            </a:r>
          </a:p>
          <a:p>
            <a:r>
              <a:rPr lang="es-ES_tradnl" b="1" dirty="0">
                <a:solidFill>
                  <a:srgbClr val="FF0000"/>
                </a:solidFill>
              </a:rPr>
              <a:t>Estandarización de códigos</a:t>
            </a:r>
          </a:p>
          <a:p>
            <a:endParaRPr lang="es-CL" dirty="0"/>
          </a:p>
        </p:txBody>
      </p:sp>
    </p:spTree>
    <p:extLst>
      <p:ext uri="{BB962C8B-B14F-4D97-AF65-F5344CB8AC3E}">
        <p14:creationId xmlns:p14="http://schemas.microsoft.com/office/powerpoint/2010/main" val="174140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52400" y="1844824"/>
            <a:ext cx="8177213" cy="3600400"/>
          </a:xfrm>
        </p:spPr>
        <p:txBody>
          <a:bodyPr/>
          <a:lstStyle/>
          <a:p>
            <a:r>
              <a:rPr lang="es-ES_tradnl" dirty="0" smtClean="0"/>
              <a:t>Equipos de negocio </a:t>
            </a:r>
            <a:r>
              <a:rPr lang="es-ES_tradnl" dirty="0" smtClean="0"/>
              <a:t>multidisciplinarios</a:t>
            </a:r>
            <a:endParaRPr lang="es-ES_tradnl" dirty="0" smtClean="0"/>
          </a:p>
          <a:p>
            <a:r>
              <a:rPr lang="es-ES_tradnl" dirty="0" smtClean="0"/>
              <a:t>Productos concretos</a:t>
            </a:r>
          </a:p>
          <a:p>
            <a:r>
              <a:rPr lang="es-ES_tradnl" dirty="0" smtClean="0"/>
              <a:t>Plan de trabajo </a:t>
            </a:r>
            <a:r>
              <a:rPr lang="es-ES_tradnl" dirty="0" smtClean="0"/>
              <a:t>abordable (Trabajo en Terreno)</a:t>
            </a:r>
            <a:endParaRPr lang="es-ES_tradnl" dirty="0" smtClean="0"/>
          </a:p>
          <a:p>
            <a:pPr marL="0" indent="0">
              <a:buNone/>
            </a:pPr>
            <a:endParaRPr lang="es-ES_tradnl" dirty="0"/>
          </a:p>
          <a:p>
            <a:pPr marL="0" indent="0">
              <a:buNone/>
            </a:pPr>
            <a:endParaRPr lang="es-ES_tradnl" dirty="0" smtClean="0"/>
          </a:p>
          <a:p>
            <a:pPr marL="0" indent="0">
              <a:buNone/>
            </a:pPr>
            <a:endParaRPr lang="es-ES_tradnl" dirty="0"/>
          </a:p>
          <a:p>
            <a:pPr marL="0" indent="0" algn="ctr">
              <a:buNone/>
            </a:pPr>
            <a:r>
              <a:rPr lang="es-ES_tradnl" sz="3000" dirty="0" smtClean="0">
                <a:solidFill>
                  <a:srgbClr val="FF0000"/>
                </a:solidFill>
              </a:rPr>
              <a:t>LOGRO DE LAS </a:t>
            </a:r>
            <a:r>
              <a:rPr lang="es-ES_tradnl" sz="3000" dirty="0">
                <a:solidFill>
                  <a:srgbClr val="FF0000"/>
                </a:solidFill>
              </a:rPr>
              <a:t>RESPONSABILIDADES</a:t>
            </a:r>
            <a:endParaRPr lang="es-CL" sz="3000" dirty="0">
              <a:solidFill>
                <a:srgbClr val="FF0000"/>
              </a:solidFill>
            </a:endParaRPr>
          </a:p>
        </p:txBody>
      </p:sp>
      <p:sp>
        <p:nvSpPr>
          <p:cNvPr id="3" name="2 CuadroTexto"/>
          <p:cNvSpPr txBox="1"/>
          <p:nvPr/>
        </p:nvSpPr>
        <p:spPr>
          <a:xfrm>
            <a:off x="2123728" y="593288"/>
            <a:ext cx="4464496" cy="477054"/>
          </a:xfrm>
          <a:prstGeom prst="rect">
            <a:avLst/>
          </a:prstGeom>
          <a:noFill/>
        </p:spPr>
        <p:txBody>
          <a:bodyPr wrap="square" rtlCol="0">
            <a:spAutoFit/>
          </a:bodyPr>
          <a:lstStyle/>
          <a:p>
            <a:pPr algn="ctr"/>
            <a:r>
              <a:rPr lang="es-ES_tradnl" sz="2500" dirty="0" smtClean="0"/>
              <a:t>Desafío 2014 - 2015</a:t>
            </a:r>
          </a:p>
        </p:txBody>
      </p:sp>
    </p:spTree>
    <p:extLst>
      <p:ext uri="{BB962C8B-B14F-4D97-AF65-F5344CB8AC3E}">
        <p14:creationId xmlns:p14="http://schemas.microsoft.com/office/powerpoint/2010/main" val="2695077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673794" y="1844824"/>
            <a:ext cx="8146678"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5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P O R T A L   S I R H</a:t>
            </a:r>
            <a:br>
              <a:rPr lang="es-ES_tradnl" altLang="es-CL" sz="25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20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www.sirh.cl</a:t>
            </a:r>
          </a:p>
        </p:txBody>
      </p:sp>
      <p:sp>
        <p:nvSpPr>
          <p:cNvPr id="4" name="Title 1"/>
          <p:cNvSpPr txBox="1">
            <a:spLocks/>
          </p:cNvSpPr>
          <p:nvPr/>
        </p:nvSpPr>
        <p:spPr bwMode="auto">
          <a:xfrm>
            <a:off x="4644008" y="5013176"/>
            <a:ext cx="4176464"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marL="0" marR="0" indent="0" algn="l" defTabSz="457200" rtl="0" eaLnBrk="1" fontAlgn="auto" latinLnBrk="0" hangingPunct="1">
              <a:lnSpc>
                <a:spcPct val="100000"/>
              </a:lnSpc>
              <a:spcBef>
                <a:spcPct val="0"/>
              </a:spcBef>
              <a:spcAft>
                <a:spcPts val="0"/>
              </a:spcAft>
              <a:tabLs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Canal de Comunicación</a:t>
            </a:r>
          </a:p>
        </p:txBody>
      </p:sp>
    </p:spTree>
    <p:extLst>
      <p:ext uri="{BB962C8B-B14F-4D97-AF65-F5344CB8AC3E}">
        <p14:creationId xmlns:p14="http://schemas.microsoft.com/office/powerpoint/2010/main" val="5773092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796950"/>
          </a:xfrm>
        </p:spPr>
        <p:txBody>
          <a:bodyPr/>
          <a:lstStyle/>
          <a:p>
            <a:r>
              <a:rPr lang="es-CL" dirty="0" smtClean="0"/>
              <a:t>Mejoras al Portal</a:t>
            </a:r>
            <a:endParaRPr lang="es-CL" dirty="0"/>
          </a:p>
        </p:txBody>
      </p:sp>
      <p:sp>
        <p:nvSpPr>
          <p:cNvPr id="3" name="2 Marcador de contenido"/>
          <p:cNvSpPr>
            <a:spLocks noGrp="1"/>
          </p:cNvSpPr>
          <p:nvPr>
            <p:ph idx="1"/>
          </p:nvPr>
        </p:nvSpPr>
        <p:spPr>
          <a:xfrm>
            <a:off x="467544" y="980728"/>
            <a:ext cx="8229600" cy="5544616"/>
          </a:xfrm>
        </p:spPr>
        <p:txBody>
          <a:bodyPr>
            <a:normAutofit/>
          </a:bodyPr>
          <a:lstStyle/>
          <a:p>
            <a:pPr lvl="1"/>
            <a:r>
              <a:rPr lang="es-CL" sz="2000" dirty="0" smtClean="0"/>
              <a:t>Se ha mejorado el despliegue de las noticias, para que en la página principal se presenten las 5 últimas noticias</a:t>
            </a:r>
          </a:p>
          <a:p>
            <a:pPr lvl="1"/>
            <a:r>
              <a:rPr lang="es-CL" sz="2000" dirty="0" smtClean="0"/>
              <a:t>Se ha agregado un panel con las noticias antiguas, “Historial de Noticias”, en donde se presentarán las noticias anteriores del presente año.</a:t>
            </a:r>
          </a:p>
          <a:p>
            <a:pPr lvl="1"/>
            <a:r>
              <a:rPr lang="es-CL" sz="2000" dirty="0" smtClean="0"/>
              <a:t>Se ha implementado el acceso a un formulario para proponer preguntas frecuentes las cuales serán añadidas a una nueva sección del sitio web, los primeros 30 días se presentará un POPUP de la misma forma que se hace el aviso de soporte de la mesa de ayuda. Luego si se extiende el período se podrá acceder a este desde la página principal del sitio.</a:t>
            </a:r>
          </a:p>
          <a:p>
            <a:pPr lvl="1"/>
            <a:r>
              <a:rPr lang="es-CL" sz="2000" dirty="0"/>
              <a:t>Se quitará el POPUP de aviso de la mesa de ayuda y será cambiado por un aviso de banda horizontal, el cual se encontrará sobre el panel principal de las fotos de las noticias en la página principal.</a:t>
            </a:r>
          </a:p>
          <a:p>
            <a:pPr lvl="1"/>
            <a:r>
              <a:rPr lang="es-CL" sz="2000" dirty="0"/>
              <a:t>Se perfilarán las opciones de Menú de “Soporte”, “Desarrollos” y “Cambios SIRH”, los cuales solo podrán acceder los trabajadores de los servicios de salud y MINSAL.</a:t>
            </a:r>
          </a:p>
          <a:p>
            <a:pPr lvl="1"/>
            <a:endParaRPr lang="es-CL" sz="2000" dirty="0" smtClean="0"/>
          </a:p>
          <a:p>
            <a:pPr lvl="1"/>
            <a:endParaRPr lang="es-CL" sz="2000" dirty="0"/>
          </a:p>
        </p:txBody>
      </p:sp>
    </p:spTree>
    <p:extLst>
      <p:ext uri="{BB962C8B-B14F-4D97-AF65-F5344CB8AC3E}">
        <p14:creationId xmlns:p14="http://schemas.microsoft.com/office/powerpoint/2010/main" val="89695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r>
              <a:rPr lang="es-CL" dirty="0" smtClean="0"/>
              <a:t>Mejora.</a:t>
            </a:r>
          </a:p>
          <a:p>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77305"/>
            <a:ext cx="6275837" cy="511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923928" y="5157192"/>
            <a:ext cx="9361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7473602" y="4839543"/>
            <a:ext cx="1544077" cy="923330"/>
          </a:xfrm>
          <a:prstGeom prst="rect">
            <a:avLst/>
          </a:prstGeom>
          <a:noFill/>
          <a:ln w="38100">
            <a:solidFill>
              <a:srgbClr val="FF0000"/>
            </a:solidFill>
          </a:ln>
        </p:spPr>
        <p:txBody>
          <a:bodyPr wrap="none" rtlCol="0">
            <a:spAutoFit/>
          </a:bodyPr>
          <a:lstStyle/>
          <a:p>
            <a:r>
              <a:rPr lang="es-CL" dirty="0" smtClean="0"/>
              <a:t>Se dejan solo </a:t>
            </a:r>
          </a:p>
          <a:p>
            <a:r>
              <a:rPr lang="es-CL" dirty="0"/>
              <a:t>l</a:t>
            </a:r>
            <a:r>
              <a:rPr lang="es-CL" dirty="0" smtClean="0"/>
              <a:t>as primeras 5 </a:t>
            </a:r>
          </a:p>
          <a:p>
            <a:r>
              <a:rPr lang="es-CL" dirty="0" smtClean="0"/>
              <a:t>noticias.</a:t>
            </a:r>
            <a:endParaRPr lang="es-CL" dirty="0"/>
          </a:p>
        </p:txBody>
      </p:sp>
      <p:cxnSp>
        <p:nvCxnSpPr>
          <p:cNvPr id="7" name="6 Conector recto de flecha"/>
          <p:cNvCxnSpPr>
            <a:stCxn id="4" idx="3"/>
            <a:endCxn id="5" idx="1"/>
          </p:cNvCxnSpPr>
          <p:nvPr/>
        </p:nvCxnSpPr>
        <p:spPr>
          <a:xfrm>
            <a:off x="4860032" y="5301208"/>
            <a:ext cx="261357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299" y="476672"/>
            <a:ext cx="2903533" cy="540296"/>
          </a:xfrm>
        </p:spPr>
        <p:txBody>
          <a:bodyPr/>
          <a:lstStyle/>
          <a:p>
            <a:r>
              <a:rPr lang="es-CL" dirty="0" smtClean="0"/>
              <a:t>Últimas Noticias</a:t>
            </a:r>
            <a:endParaRPr lang="es-CL"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229600" cy="261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611560" y="2636912"/>
            <a:ext cx="1440160" cy="151216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539552" y="4655610"/>
            <a:ext cx="1584176" cy="1754326"/>
          </a:xfrm>
          <a:prstGeom prst="rect">
            <a:avLst/>
          </a:prstGeom>
          <a:noFill/>
          <a:ln w="25400">
            <a:solidFill>
              <a:srgbClr val="FF0000"/>
            </a:solidFill>
          </a:ln>
        </p:spPr>
        <p:txBody>
          <a:bodyPr wrap="square" rtlCol="0">
            <a:spAutoFit/>
          </a:bodyPr>
          <a:lstStyle/>
          <a:p>
            <a:r>
              <a:rPr lang="es-CL" dirty="0" smtClean="0"/>
              <a:t>Las nuevas opciones se </a:t>
            </a:r>
          </a:p>
          <a:p>
            <a:r>
              <a:rPr lang="es-CL" dirty="0" smtClean="0"/>
              <a:t>desplegarán de acuerdo </a:t>
            </a:r>
          </a:p>
          <a:p>
            <a:r>
              <a:rPr lang="es-CL" dirty="0" smtClean="0"/>
              <a:t>al orden de actualización.</a:t>
            </a:r>
            <a:endParaRPr lang="es-CL" dirty="0"/>
          </a:p>
        </p:txBody>
      </p:sp>
      <p:cxnSp>
        <p:nvCxnSpPr>
          <p:cNvPr id="8" name="7 Conector recto de flecha"/>
          <p:cNvCxnSpPr>
            <a:stCxn id="4" idx="2"/>
            <a:endCxn id="6" idx="0"/>
          </p:cNvCxnSpPr>
          <p:nvPr/>
        </p:nvCxnSpPr>
        <p:spPr>
          <a:xfrm>
            <a:off x="1331640" y="4149080"/>
            <a:ext cx="0" cy="5065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71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Preguntas Frecuentes.</a:t>
            </a:r>
            <a:endParaRPr lang="es-CL"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858966"/>
            <a:ext cx="7797552" cy="373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131840" y="2146998"/>
            <a:ext cx="2376264" cy="2016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1187624" y="4379246"/>
            <a:ext cx="1224136"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9603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pPr algn="l"/>
            <a:r>
              <a:rPr lang="es-CL" sz="2800" dirty="0" smtClean="0"/>
              <a:t>Formulario de Ingreso de Preguntas Frecuentes.</a:t>
            </a:r>
            <a:endParaRPr lang="es-CL"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182332"/>
            <a:ext cx="2880320" cy="237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007417"/>
            <a:ext cx="19716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59632" y="3068960"/>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4716016" y="2348880"/>
            <a:ext cx="129614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166" y="3729211"/>
            <a:ext cx="6219626" cy="296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a:stCxn id="4" idx="2"/>
          </p:cNvCxnSpPr>
          <p:nvPr/>
        </p:nvCxnSpPr>
        <p:spPr>
          <a:xfrm>
            <a:off x="1799692" y="3356992"/>
            <a:ext cx="2268252" cy="122413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5" idx="2"/>
          </p:cNvCxnSpPr>
          <p:nvPr/>
        </p:nvCxnSpPr>
        <p:spPr>
          <a:xfrm flipH="1">
            <a:off x="4860032" y="2636912"/>
            <a:ext cx="504056" cy="194421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45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7"/>
            <a:ext cx="8229600" cy="1368151"/>
          </a:xfrm>
        </p:spPr>
        <p:txBody>
          <a:bodyPr>
            <a:normAutofit/>
          </a:bodyPr>
          <a:lstStyle/>
          <a:p>
            <a:r>
              <a:rPr lang="es-CL" sz="2400" dirty="0" smtClean="0"/>
              <a:t>Al seleccionar una de las opciones de menú “Soporte”, “Desarrollo” o “Cambios SIRH”, se solicitará nombre de usuario y contraseña.</a:t>
            </a:r>
            <a:endParaRPr lang="es-CL"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04864"/>
            <a:ext cx="32004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70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673794" y="1844824"/>
            <a:ext cx="8146678"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CURSO SIAD</a:t>
            </a:r>
            <a:b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a:t>
            </a:r>
            <a:r>
              <a:rPr lang="es-CL" sz="20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rPr>
              <a:t>Gestión de Proyectos para Coordinadores del Sistema de Recursos Humanos (SIRH) en organismos de </a:t>
            </a:r>
            <a:r>
              <a:rPr 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rPr>
              <a:t>salud</a:t>
            </a: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a:t>
            </a:r>
          </a:p>
        </p:txBody>
      </p:sp>
      <p:sp>
        <p:nvSpPr>
          <p:cNvPr id="4" name="Title 1"/>
          <p:cNvSpPr txBox="1">
            <a:spLocks/>
          </p:cNvSpPr>
          <p:nvPr/>
        </p:nvSpPr>
        <p:spPr bwMode="auto">
          <a:xfrm>
            <a:off x="4644008" y="5013176"/>
            <a:ext cx="4176464"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marL="0" marR="0" indent="0" algn="l" defTabSz="457200" rtl="0" eaLnBrk="1" fontAlgn="auto" latinLnBrk="0" hangingPunct="1">
              <a:lnSpc>
                <a:spcPct val="100000"/>
              </a:lnSpc>
              <a:spcBef>
                <a:spcPct val="0"/>
              </a:spcBef>
              <a:spcAft>
                <a:spcPts val="0"/>
              </a:spcAft>
              <a:tabLs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COMPROMISO</a:t>
            </a:r>
          </a:p>
        </p:txBody>
      </p:sp>
    </p:spTree>
    <p:extLst>
      <p:ext uri="{BB962C8B-B14F-4D97-AF65-F5344CB8AC3E}">
        <p14:creationId xmlns:p14="http://schemas.microsoft.com/office/powerpoint/2010/main" val="29337787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5472608"/>
          </a:xfrm>
        </p:spPr>
        <p:txBody>
          <a:bodyPr/>
          <a:lstStyle/>
          <a:p>
            <a:r>
              <a:rPr lang="es-CL" dirty="0" smtClean="0"/>
              <a:t>Al ingresar estos datos, se mantendrá la sesión y se podrá acceder a estas opciones.</a:t>
            </a:r>
            <a:endParaRPr lang="es-C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1972"/>
            <a:ext cx="8563619" cy="357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39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ctrTitle"/>
          </p:nvPr>
        </p:nvSpPr>
        <p:spPr>
          <a:xfrm>
            <a:off x="685800" y="2339975"/>
            <a:ext cx="7772400" cy="1470025"/>
          </a:xfrm>
        </p:spPr>
        <p:txBody>
          <a:bodyPr/>
          <a:lstStyle/>
          <a:p>
            <a:pPr eaLnBrk="1" hangingPunct="1"/>
            <a:r>
              <a:rPr lang="en-US" altLang="es-CL" sz="9200" dirty="0" smtClean="0">
                <a:solidFill>
                  <a:schemeClr val="bg1"/>
                </a:solidFill>
                <a:latin typeface="Verdana" pitchFamily="34" charset="0"/>
                <a:ea typeface="ヒラギノ角ゴ Pro W3"/>
                <a:cs typeface="Verdana" pitchFamily="34" charset="0"/>
              </a:rPr>
              <a:t> Gracias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463213823"/>
              </p:ext>
            </p:extLst>
          </p:nvPr>
        </p:nvGraphicFramePr>
        <p:xfrm>
          <a:off x="611560" y="548690"/>
          <a:ext cx="4392488" cy="5760629"/>
        </p:xfrm>
        <a:graphic>
          <a:graphicData uri="http://schemas.openxmlformats.org/drawingml/2006/table">
            <a:tbl>
              <a:tblPr firstRow="1" firstCol="1" bandRow="1">
                <a:tableStyleId>{5C22544A-7EE6-4342-B048-85BDC9FD1C3A}</a:tableStyleId>
              </a:tblPr>
              <a:tblGrid>
                <a:gridCol w="2440271"/>
                <a:gridCol w="1952217"/>
              </a:tblGrid>
              <a:tr h="155486">
                <a:tc>
                  <a:txBody>
                    <a:bodyPr/>
                    <a:lstStyle/>
                    <a:p>
                      <a:pPr>
                        <a:lnSpc>
                          <a:spcPct val="115000"/>
                        </a:lnSpc>
                        <a:spcAft>
                          <a:spcPts val="0"/>
                        </a:spcAft>
                      </a:pPr>
                      <a:r>
                        <a:rPr lang="es-ES_tradnl" sz="700" dirty="0" smtClean="0">
                          <a:effectLst/>
                          <a:latin typeface="+mn-lt"/>
                          <a:ea typeface="+mn-ea"/>
                          <a:cs typeface="+mn-cs"/>
                        </a:rPr>
                        <a:t>ORGANISMO</a:t>
                      </a:r>
                      <a:endParaRPr lang="es-CL" sz="800" dirty="0">
                        <a:effectLst/>
                        <a:latin typeface="Calibri"/>
                        <a:ea typeface="Calibri"/>
                        <a:cs typeface="Times New Roman"/>
                      </a:endParaRPr>
                    </a:p>
                  </a:txBody>
                  <a:tcPr marL="47866" marR="47866" marT="0" marB="0"/>
                </a:tc>
                <a:tc>
                  <a:txBody>
                    <a:bodyPr/>
                    <a:lstStyle/>
                    <a:p>
                      <a:pPr>
                        <a:lnSpc>
                          <a:spcPct val="115000"/>
                        </a:lnSpc>
                        <a:spcAft>
                          <a:spcPts val="0"/>
                        </a:spcAft>
                      </a:pPr>
                      <a:r>
                        <a:rPr lang="es-CL" sz="700" dirty="0" smtClean="0">
                          <a:effectLst/>
                        </a:rPr>
                        <a:t>PARTICIPANTES</a:t>
                      </a:r>
                      <a:endParaRPr lang="es-CL" sz="800" dirty="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ACONCAGUA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ANTOFAGASTA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dirty="0">
                          <a:effectLst/>
                        </a:rPr>
                        <a:t>2</a:t>
                      </a:r>
                      <a:endParaRPr lang="es-CL" sz="800" dirty="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ARAUCANÍA NORTE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ARAUCANÍA SUR</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ARAUCO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ARICA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ATACAMA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dirty="0">
                          <a:effectLst/>
                        </a:rPr>
                        <a:t>2</a:t>
                      </a:r>
                      <a:endParaRPr lang="es-CL" sz="800" dirty="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AYSÉN</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BÍO BÍO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CENABAST</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1</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CENTRAL</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CENTRO DE REFERENCIA EN SALUD</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3</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CHILOÉ</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1</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CONCEPCIÓN</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COQUIMBO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DEL RELONCAVÍ</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FONASA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IQUIQUE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63133">
                <a:tc>
                  <a:txBody>
                    <a:bodyPr/>
                    <a:lstStyle/>
                    <a:p>
                      <a:pPr>
                        <a:lnSpc>
                          <a:spcPct val="115000"/>
                        </a:lnSpc>
                        <a:spcAft>
                          <a:spcPts val="0"/>
                        </a:spcAft>
                      </a:pPr>
                      <a:endParaRPr lang="es-CL" sz="800" dirty="0">
                        <a:effectLst/>
                        <a:latin typeface="Calibri"/>
                        <a:ea typeface="Calibri"/>
                        <a:cs typeface="Times New Roman"/>
                      </a:endParaRPr>
                    </a:p>
                  </a:txBody>
                  <a:tcPr marL="47866" marR="47866" marT="0" marB="0"/>
                </a:tc>
                <a:tc>
                  <a:txBody>
                    <a:bodyPr/>
                    <a:lstStyle/>
                    <a:p>
                      <a:pPr>
                        <a:lnSpc>
                          <a:spcPct val="115000"/>
                        </a:lnSpc>
                        <a:spcAft>
                          <a:spcPts val="0"/>
                        </a:spcAft>
                      </a:pPr>
                      <a:endParaRPr lang="es-CL" sz="800" dirty="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dirty="0">
                          <a:effectLst/>
                        </a:rPr>
                        <a:t>MAGALLANES</a:t>
                      </a:r>
                      <a:endParaRPr lang="es-CL" sz="800" dirty="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dirty="0">
                          <a:effectLst/>
                        </a:rPr>
                        <a:t>2</a:t>
                      </a:r>
                      <a:endParaRPr lang="es-CL" sz="800" dirty="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MAULE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NORTE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ÑUBLE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OCCIDENTE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1</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O'HIGGINS</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ORIENTE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OSORNO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SIRH</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5</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SUBSECRETARÍA DE SALUD PUBLICA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SUR</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3</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SUR ORIENTE</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TALCAHUANO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VALDIVIA</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VALPARAÍSO</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2</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VIÑA DEL MAR</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a:effectLst/>
                        </a:rPr>
                        <a:t>1</a:t>
                      </a:r>
                      <a:endParaRPr lang="es-CL" sz="800">
                        <a:effectLst/>
                        <a:latin typeface="Calibri"/>
                        <a:ea typeface="Calibri"/>
                        <a:cs typeface="Times New Roman"/>
                      </a:endParaRPr>
                    </a:p>
                  </a:txBody>
                  <a:tcPr marL="47866" marR="47866" marT="0" marB="0"/>
                </a:tc>
              </a:tr>
              <a:tr h="155486">
                <a:tc>
                  <a:txBody>
                    <a:bodyPr/>
                    <a:lstStyle/>
                    <a:p>
                      <a:pPr>
                        <a:lnSpc>
                          <a:spcPct val="115000"/>
                        </a:lnSpc>
                        <a:spcAft>
                          <a:spcPts val="0"/>
                        </a:spcAft>
                      </a:pPr>
                      <a:r>
                        <a:rPr lang="es-CL" sz="700">
                          <a:effectLst/>
                        </a:rPr>
                        <a:t>Total general</a:t>
                      </a:r>
                      <a:endParaRPr lang="es-CL" sz="800">
                        <a:effectLst/>
                        <a:latin typeface="Calibri"/>
                        <a:ea typeface="Calibri"/>
                        <a:cs typeface="Times New Roman"/>
                      </a:endParaRPr>
                    </a:p>
                  </a:txBody>
                  <a:tcPr marL="47866" marR="47866" marT="0" marB="0"/>
                </a:tc>
                <a:tc>
                  <a:txBody>
                    <a:bodyPr/>
                    <a:lstStyle/>
                    <a:p>
                      <a:pPr algn="r">
                        <a:lnSpc>
                          <a:spcPct val="115000"/>
                        </a:lnSpc>
                        <a:spcAft>
                          <a:spcPts val="0"/>
                        </a:spcAft>
                      </a:pPr>
                      <a:r>
                        <a:rPr lang="es-CL" sz="700" dirty="0">
                          <a:effectLst/>
                        </a:rPr>
                        <a:t>69</a:t>
                      </a:r>
                      <a:endParaRPr lang="es-CL" sz="800" dirty="0">
                        <a:effectLst/>
                        <a:latin typeface="Calibri"/>
                        <a:ea typeface="Calibri"/>
                        <a:cs typeface="Times New Roman"/>
                      </a:endParaRPr>
                    </a:p>
                  </a:txBody>
                  <a:tcPr marL="47866" marR="47866" marT="0" marB="0"/>
                </a:tc>
              </a:tr>
            </a:tbl>
          </a:graphicData>
        </a:graphic>
      </p:graphicFrame>
      <p:sp>
        <p:nvSpPr>
          <p:cNvPr id="4" name="3 CuadroTexto"/>
          <p:cNvSpPr txBox="1"/>
          <p:nvPr/>
        </p:nvSpPr>
        <p:spPr>
          <a:xfrm>
            <a:off x="5220072" y="2492896"/>
            <a:ext cx="3096344" cy="646331"/>
          </a:xfrm>
          <a:prstGeom prst="rect">
            <a:avLst/>
          </a:prstGeom>
          <a:noFill/>
        </p:spPr>
        <p:txBody>
          <a:bodyPr wrap="square" rtlCol="0">
            <a:spAutoFit/>
          </a:bodyPr>
          <a:lstStyle/>
          <a:p>
            <a:pPr algn="ctr"/>
            <a:r>
              <a:rPr lang="es-ES_tradnl" dirty="0" smtClean="0"/>
              <a:t>Organismos que participaron de la formación</a:t>
            </a:r>
            <a:endParaRPr lang="es-CL" dirty="0"/>
          </a:p>
        </p:txBody>
      </p:sp>
    </p:spTree>
    <p:extLst>
      <p:ext uri="{BB962C8B-B14F-4D97-AF65-F5344CB8AC3E}">
        <p14:creationId xmlns:p14="http://schemas.microsoft.com/office/powerpoint/2010/main" val="136148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48883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62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55272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97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67544" y="2555612"/>
            <a:ext cx="2304256" cy="646331"/>
          </a:xfrm>
          <a:prstGeom prst="rect">
            <a:avLst/>
          </a:prstGeom>
          <a:noFill/>
        </p:spPr>
        <p:txBody>
          <a:bodyPr wrap="square" rtlCol="0">
            <a:spAutoFit/>
          </a:bodyPr>
          <a:lstStyle/>
          <a:p>
            <a:pPr algn="ctr"/>
            <a:r>
              <a:rPr lang="es-ES_tradnl" dirty="0" smtClean="0"/>
              <a:t>52 Participantes aprobados</a:t>
            </a: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3318015084"/>
              </p:ext>
            </p:extLst>
          </p:nvPr>
        </p:nvGraphicFramePr>
        <p:xfrm>
          <a:off x="2843808" y="404664"/>
          <a:ext cx="5256584" cy="5976643"/>
        </p:xfrm>
        <a:graphic>
          <a:graphicData uri="http://schemas.openxmlformats.org/drawingml/2006/table">
            <a:tbl>
              <a:tblPr>
                <a:tableStyleId>{5C22544A-7EE6-4342-B048-85BDC9FD1C3A}</a:tableStyleId>
              </a:tblPr>
              <a:tblGrid>
                <a:gridCol w="1257062"/>
                <a:gridCol w="1384733"/>
                <a:gridCol w="1915057"/>
                <a:gridCol w="699732"/>
              </a:tblGrid>
              <a:tr h="109357">
                <a:tc>
                  <a:txBody>
                    <a:bodyPr/>
                    <a:lstStyle/>
                    <a:p>
                      <a:pPr algn="ctr" fontAlgn="ctr"/>
                      <a:r>
                        <a:rPr lang="es-CL" sz="500" u="none" strike="noStrike">
                          <a:effectLst/>
                        </a:rPr>
                        <a:t>Nombres</a:t>
                      </a:r>
                      <a:endParaRPr lang="es-CL" sz="500" b="1" i="0" u="none" strike="noStrike">
                        <a:solidFill>
                          <a:srgbClr val="FFFFFF"/>
                        </a:solidFill>
                        <a:effectLst/>
                        <a:latin typeface="Calibri"/>
                      </a:endParaRPr>
                    </a:p>
                  </a:txBody>
                  <a:tcPr marL="3558" marR="3558" marT="3558" marB="0" anchor="ctr"/>
                </a:tc>
                <a:tc>
                  <a:txBody>
                    <a:bodyPr/>
                    <a:lstStyle/>
                    <a:p>
                      <a:pPr algn="ctr" fontAlgn="ctr"/>
                      <a:r>
                        <a:rPr lang="es-CL" sz="500" u="none" strike="noStrike">
                          <a:effectLst/>
                        </a:rPr>
                        <a:t>Apellido</a:t>
                      </a:r>
                      <a:endParaRPr lang="es-CL" sz="500" b="1" i="0" u="none" strike="noStrike">
                        <a:solidFill>
                          <a:srgbClr val="FFFFFF"/>
                        </a:solidFill>
                        <a:effectLst/>
                        <a:latin typeface="Calibri"/>
                      </a:endParaRPr>
                    </a:p>
                  </a:txBody>
                  <a:tcPr marL="3558" marR="3558" marT="3558" marB="0" anchor="ctr"/>
                </a:tc>
                <a:tc>
                  <a:txBody>
                    <a:bodyPr/>
                    <a:lstStyle/>
                    <a:p>
                      <a:pPr algn="ctr" fontAlgn="ctr"/>
                      <a:r>
                        <a:rPr lang="es-CL" sz="500" u="none" strike="noStrike">
                          <a:effectLst/>
                        </a:rPr>
                        <a:t>Organismo</a:t>
                      </a:r>
                      <a:endParaRPr lang="es-CL" sz="500" b="1" i="0" u="none" strike="noStrike">
                        <a:solidFill>
                          <a:srgbClr val="FFFFFF"/>
                        </a:solidFill>
                        <a:effectLst/>
                        <a:latin typeface="Calibri"/>
                      </a:endParaRPr>
                    </a:p>
                  </a:txBody>
                  <a:tcPr marL="3558" marR="3558" marT="3558" marB="0" anchor="ctr"/>
                </a:tc>
                <a:tc>
                  <a:txBody>
                    <a:bodyPr/>
                    <a:lstStyle/>
                    <a:p>
                      <a:pPr algn="ctr" fontAlgn="ctr"/>
                      <a:r>
                        <a:rPr lang="es-CL" sz="500" u="none" strike="noStrike">
                          <a:effectLst/>
                        </a:rPr>
                        <a:t>NOTA FINAL</a:t>
                      </a:r>
                      <a:endParaRPr lang="es-CL" sz="500" b="1" i="0" u="none" strike="noStrike">
                        <a:solidFill>
                          <a:srgbClr val="FFFFFF"/>
                        </a:solidFill>
                        <a:effectLst/>
                        <a:latin typeface="Calibri"/>
                      </a:endParaRPr>
                    </a:p>
                  </a:txBody>
                  <a:tcPr marL="3558" marR="3558" marT="3558" marB="0" anchor="ctr"/>
                </a:tc>
              </a:tr>
              <a:tr h="199718">
                <a:tc>
                  <a:txBody>
                    <a:bodyPr/>
                    <a:lstStyle/>
                    <a:p>
                      <a:pPr algn="l" fontAlgn="ctr"/>
                      <a:r>
                        <a:rPr lang="es-CL" sz="500" u="none" strike="noStrike">
                          <a:effectLst/>
                        </a:rPr>
                        <a:t>LEONARDO ANTONIO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CISTERNA ALFARO </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SUBSECRETARÍA DE SALUD PUBLICA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6,4</a:t>
                      </a:r>
                      <a:endParaRPr lang="es-CL" sz="500" b="0" i="0" u="none" strike="noStrike">
                        <a:solidFill>
                          <a:srgbClr val="000000"/>
                        </a:solidFill>
                        <a:effectLst/>
                        <a:latin typeface="Calibri"/>
                      </a:endParaRPr>
                    </a:p>
                  </a:txBody>
                  <a:tcPr marL="3558" marR="3558" marT="3558" marB="0" anchor="ctr"/>
                </a:tc>
              </a:tr>
              <a:tr h="199718">
                <a:tc>
                  <a:txBody>
                    <a:bodyPr/>
                    <a:lstStyle/>
                    <a:p>
                      <a:pPr algn="l" fontAlgn="ctr"/>
                      <a:r>
                        <a:rPr lang="es-CL" sz="500" u="none" strike="noStrike">
                          <a:effectLst/>
                        </a:rPr>
                        <a:t>ELIAS GUILLERMO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LEMUS ALIAGA </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SUBSECRETARÍA DE SALUD PUBLICA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6,7</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ERWIN PATRICIO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 CASTILLO BARRIA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SIRH</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6,9</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FELIPE ALEJANDRO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TAMAYO FLORES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FONASA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6,4</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ROSA ELENA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FOURCADE MUÑOZ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FONASA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5,4</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VIVIANA LORENA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BASTIAS LEIVA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CENTRO DE REFERENCIA EN SALUD</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4,8</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LORNA NORIS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OSORIO BALMACEDA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CENTRO DE REFERENCIA EN SALUD</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4,6</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URI LEVI</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HIDALGO VIDAL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CENTRO DE REFERENCIA EN SALUD</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4,0</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IVAN ALFREDO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OLIVARES ROA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CENABAST</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4,3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RONALD RODRIGO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DEL PINO AHUMADA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O'HIGGINS</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JAIME ANDRES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PEÑA VASQUEZ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O'HIGGINS</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ROSA ESTER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ANTEZANA CASTRO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ORIENTE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6,4</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DANIEL ENRIQUE</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ZAMORA VARGAS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ACONCAGUA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LUIS GERARDO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ARENAS SOTO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CHILOÉ</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5,6</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GERMAN ANTONIO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ARMIJO ARMIJO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SUR</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JORGE LUIS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VILLEGAS ZAPATA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ÑUBLE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ZEUS HERNAN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BASTIAS CATALAN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VALPARAÍSO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ROBERTO HERNAN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BIADAYOLI AGUILAR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DEL RELONCAVÍ</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6,0</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MARISOL DEL CARMEN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VIDAL BARRIA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AYSÉN</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6,2</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MANUEL JAVIER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CARRASCO PÉREZ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SUR</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MARIA ANGELICA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VELASQUEZ VELASQUEZ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MAGALLANES</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RODRIGO FERNANDO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CASTRO ARRIAGADA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OCCIDENTE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PAULA ANDREA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COFRE GONZALEZ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TALCAHUANO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ABRAHAM FERNANDO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VASQUEZ LECAROS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ATACAMA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5,7</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MANUEL ANDRES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VASQUEZ FLORES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ÑUBLE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VERÓNICA PILAR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CONCHA CRUZ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VIÑA DEL MAR</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6,0</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MABEL </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CONSTANZO RIVEROS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CONCEPCIÓN</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STASY ALEJANDRA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CONTRERAS ROJAS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SUR ORIENTE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5,8</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MIGUEL ANGEL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DUMENES URIBE</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OSORNO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CESAR GABRIEL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ESPINOZA FUENTES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ARICA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6,0</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RENÉ MAURICIO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FLORES MORALES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IQUIQUE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ANDREA ISABEL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FLORES SILVA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COQUIMBO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5,6</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MARCELO </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FUENTES DELGADO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VALDIVIA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6,0</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LORENA ELIZABETH</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TORRES SANHUEZA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ARAUCO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5,8</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ISABEL MARGARITA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FUENTES RIOS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SUR ORIENTE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5,7</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CARLOS ALBERTO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TORRES PASTEN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ANTOFAGASTA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JUANA ROSA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TORRES AVENDAÑO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ATACAMA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5,4</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ANA ORIELA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TORO COLLAO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COQUIMBO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ALEXANDER ERNESTO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GONZALEZ BARRA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ORIENTE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RENE ARIEL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JARAMILLO MULLER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OSORNO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MARÍA PILAR</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JILIBERTO MOLINA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SUR</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6,7</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EDUARDO SEGUNDO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MALDONADO SAAVEDRA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IQUIQUE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6,4</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JAIME LUIS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MONTECINOS ACEVEDO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MAULE</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6,8</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LEONEL EDUARDO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MONTESINOS SANDOVAL</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VALDIVIA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5,9</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CECILIA DEL CARMEN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MUÑOZ ALBARO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ARICA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EVA  ENCARNACION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MUÑOZ OYARZUN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MAGALLANES</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5,9</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PAULA PATRICIA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MUÑOZ ROJO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CONCEPCIÓN</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5,7</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MARCELO EDUARDO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SANCHEZ CARRILLO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ARAUCO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MABEL DEL CARMEN</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ORREGO LEIVA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ACONCAGUA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6,1</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RENE ALFONSO</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OSSANDON FERNANDEZ</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ANTOFAGASTA</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6,5</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MARIA ANGELICA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PEREIRA CAREAGA</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TALCAHUANO</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a:effectLst/>
                        </a:rPr>
                        <a:t>6,3</a:t>
                      </a:r>
                      <a:endParaRPr lang="es-CL" sz="500" b="0" i="0" u="none" strike="noStrike">
                        <a:solidFill>
                          <a:srgbClr val="000000"/>
                        </a:solidFill>
                        <a:effectLst/>
                        <a:latin typeface="Calibri"/>
                      </a:endParaRPr>
                    </a:p>
                  </a:txBody>
                  <a:tcPr marL="3558" marR="3558" marT="3558" marB="0" anchor="ctr"/>
                </a:tc>
              </a:tr>
              <a:tr h="109357">
                <a:tc>
                  <a:txBody>
                    <a:bodyPr/>
                    <a:lstStyle/>
                    <a:p>
                      <a:pPr algn="l" fontAlgn="ctr"/>
                      <a:r>
                        <a:rPr lang="es-CL" sz="500" u="none" strike="noStrike">
                          <a:effectLst/>
                        </a:rPr>
                        <a:t>LUIS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QUIROZ AVILES</a:t>
                      </a:r>
                      <a:endParaRPr lang="es-CL" sz="500" b="0" i="0" u="none" strike="noStrike">
                        <a:solidFill>
                          <a:srgbClr val="000000"/>
                        </a:solidFill>
                        <a:effectLst/>
                        <a:latin typeface="Calibri"/>
                      </a:endParaRPr>
                    </a:p>
                  </a:txBody>
                  <a:tcPr marL="3558" marR="3558" marT="3558" marB="0" anchor="ctr"/>
                </a:tc>
                <a:tc>
                  <a:txBody>
                    <a:bodyPr/>
                    <a:lstStyle/>
                    <a:p>
                      <a:pPr algn="l" fontAlgn="ctr"/>
                      <a:r>
                        <a:rPr lang="es-CL" sz="500" u="none" strike="noStrike">
                          <a:effectLst/>
                        </a:rPr>
                        <a:t>CENTRAL</a:t>
                      </a:r>
                      <a:endParaRPr lang="es-CL" sz="500" b="0" i="0" u="none" strike="noStrike">
                        <a:solidFill>
                          <a:srgbClr val="000000"/>
                        </a:solidFill>
                        <a:effectLst/>
                        <a:latin typeface="Calibri"/>
                      </a:endParaRPr>
                    </a:p>
                  </a:txBody>
                  <a:tcPr marL="3558" marR="3558" marT="3558" marB="0" anchor="ctr"/>
                </a:tc>
                <a:tc>
                  <a:txBody>
                    <a:bodyPr/>
                    <a:lstStyle/>
                    <a:p>
                      <a:pPr algn="ctr" fontAlgn="ctr"/>
                      <a:r>
                        <a:rPr lang="es-CL" sz="500" u="none" strike="noStrike" dirty="0">
                          <a:effectLst/>
                        </a:rPr>
                        <a:t>5,5</a:t>
                      </a:r>
                      <a:endParaRPr lang="es-CL" sz="500" b="0" i="0" u="none" strike="noStrike" dirty="0">
                        <a:solidFill>
                          <a:srgbClr val="000000"/>
                        </a:solidFill>
                        <a:effectLst/>
                        <a:latin typeface="Calibri"/>
                      </a:endParaRPr>
                    </a:p>
                  </a:txBody>
                  <a:tcPr marL="3558" marR="3558" marT="3558" marB="0" anchor="ctr"/>
                </a:tc>
              </a:tr>
            </a:tbl>
          </a:graphicData>
        </a:graphic>
      </p:graphicFrame>
    </p:spTree>
    <p:extLst>
      <p:ext uri="{BB962C8B-B14F-4D97-AF65-F5344CB8AC3E}">
        <p14:creationId xmlns:p14="http://schemas.microsoft.com/office/powerpoint/2010/main" val="3668567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59632" y="1477963"/>
            <a:ext cx="7069981" cy="3535213"/>
          </a:xfrm>
        </p:spPr>
        <p:txBody>
          <a:bodyPr/>
          <a:lstStyle/>
          <a:p>
            <a:r>
              <a:rPr lang="es-ES_tradnl" dirty="0" smtClean="0"/>
              <a:t>300 cupos</a:t>
            </a:r>
          </a:p>
          <a:p>
            <a:pPr marL="0" indent="0">
              <a:buNone/>
            </a:pPr>
            <a:endParaRPr lang="es-ES_tradnl" dirty="0" smtClean="0"/>
          </a:p>
          <a:p>
            <a:r>
              <a:rPr lang="es-ES_tradnl" dirty="0" smtClean="0"/>
              <a:t>Octubre 2014 y Marzo 2015</a:t>
            </a:r>
          </a:p>
          <a:p>
            <a:pPr marL="0" indent="0">
              <a:buNone/>
            </a:pPr>
            <a:endParaRPr lang="es-ES_tradnl" dirty="0" smtClean="0"/>
          </a:p>
          <a:p>
            <a:r>
              <a:rPr lang="es-ES_tradnl" dirty="0" smtClean="0"/>
              <a:t>Red de Referentes en el Organismo</a:t>
            </a:r>
          </a:p>
          <a:p>
            <a:pPr marL="0" indent="0">
              <a:buNone/>
            </a:pPr>
            <a:endParaRPr lang="es-ES_tradnl" dirty="0" smtClean="0"/>
          </a:p>
          <a:p>
            <a:r>
              <a:rPr lang="es-ES_tradnl" dirty="0" smtClean="0"/>
              <a:t>Red de Coordinadores en Hospitales dependientes</a:t>
            </a:r>
          </a:p>
          <a:p>
            <a:pPr marL="0" indent="0">
              <a:buNone/>
            </a:pPr>
            <a:endParaRPr lang="es-ES_tradnl" dirty="0" smtClean="0"/>
          </a:p>
          <a:p>
            <a:r>
              <a:rPr lang="es-ES_tradnl" dirty="0" smtClean="0"/>
              <a:t>Nuevos integrantes</a:t>
            </a:r>
          </a:p>
        </p:txBody>
      </p:sp>
      <p:sp>
        <p:nvSpPr>
          <p:cNvPr id="3" name="2 CuadroTexto"/>
          <p:cNvSpPr txBox="1"/>
          <p:nvPr/>
        </p:nvSpPr>
        <p:spPr>
          <a:xfrm>
            <a:off x="2339752" y="332656"/>
            <a:ext cx="4248472" cy="477054"/>
          </a:xfrm>
          <a:prstGeom prst="rect">
            <a:avLst/>
          </a:prstGeom>
          <a:noFill/>
        </p:spPr>
        <p:txBody>
          <a:bodyPr wrap="square" rtlCol="0">
            <a:spAutoFit/>
          </a:bodyPr>
          <a:lstStyle/>
          <a:p>
            <a:pPr algn="ctr"/>
            <a:r>
              <a:rPr lang="es-ES_tradnl" sz="2500" dirty="0" smtClean="0"/>
              <a:t>Proyección segunda etapa</a:t>
            </a:r>
          </a:p>
        </p:txBody>
      </p:sp>
    </p:spTree>
    <p:extLst>
      <p:ext uri="{BB962C8B-B14F-4D97-AF65-F5344CB8AC3E}">
        <p14:creationId xmlns:p14="http://schemas.microsoft.com/office/powerpoint/2010/main" val="192202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2915816" y="4941168"/>
            <a:ext cx="5832648"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RESPONSABILIDADES, DESAFÍOS</a:t>
            </a:r>
          </a:p>
        </p:txBody>
      </p:sp>
      <p:sp>
        <p:nvSpPr>
          <p:cNvPr id="3" name="Title 1"/>
          <p:cNvSpPr txBox="1">
            <a:spLocks/>
          </p:cNvSpPr>
          <p:nvPr/>
        </p:nvSpPr>
        <p:spPr bwMode="auto">
          <a:xfrm>
            <a:off x="673794" y="1844824"/>
            <a:ext cx="8146678" cy="1656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marL="0" marR="0" indent="0" algn="l" defTabSz="457200" rtl="0" eaLnBrk="1" fontAlgn="auto" latinLnBrk="0" hangingPunct="1">
              <a:lnSpc>
                <a:spcPct val="100000"/>
              </a:lnSpc>
              <a:spcBef>
                <a:spcPct val="0"/>
              </a:spcBef>
              <a:spcAft>
                <a:spcPts val="0"/>
              </a:spcAft>
              <a:tabLs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fontAlgn="base">
              <a:spcAft>
                <a:spcPct val="0"/>
              </a:spcAft>
            </a:pPr>
            <a:r>
              <a:rPr lang="es-ES_tradnl" altLang="es-CL" sz="12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t>
            </a:r>
            <a: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
            </a:r>
            <a:br>
              <a:rPr lang="es-ES_tradnl" altLang="es-CL" sz="16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ROL Y DESIGNACIÓN DEL </a:t>
            </a:r>
          </a:p>
          <a:p>
            <a:pPr algn="ctr" fontAlgn="base">
              <a:spcAft>
                <a:spcPct val="0"/>
              </a:spcAft>
            </a:pPr>
            <a: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t>COORDINADOR(A)</a:t>
            </a:r>
            <a:br>
              <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rPr>
            </a:br>
            <a:endParaRPr lang="es-ES_tradnl" altLang="es-CL" sz="2000"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ea typeface="ヒラギノ角ゴ Pro W3"/>
              <a:cs typeface="ヒラギノ角ゴ Pro W3"/>
              <a:sym typeface="Verdana Bold"/>
            </a:endParaRPr>
          </a:p>
        </p:txBody>
      </p:sp>
    </p:spTree>
    <p:extLst>
      <p:ext uri="{BB962C8B-B14F-4D97-AF65-F5344CB8AC3E}">
        <p14:creationId xmlns:p14="http://schemas.microsoft.com/office/powerpoint/2010/main" val="22203045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84168" y="4628384"/>
            <a:ext cx="2520279" cy="1968968"/>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
        <p:nvSpPr>
          <p:cNvPr id="2" name="1 Título"/>
          <p:cNvSpPr>
            <a:spLocks noGrp="1"/>
          </p:cNvSpPr>
          <p:nvPr>
            <p:ph type="ctrTitle"/>
          </p:nvPr>
        </p:nvSpPr>
        <p:spPr>
          <a:xfrm>
            <a:off x="395536" y="332657"/>
            <a:ext cx="7848872" cy="720080"/>
          </a:xfrm>
        </p:spPr>
        <p:txBody>
          <a:bodyPr>
            <a:normAutofit/>
          </a:bodyPr>
          <a:lstStyle/>
          <a:p>
            <a:pPr algn="l"/>
            <a:r>
              <a:rPr lang="es-CL" sz="4000" i="1" dirty="0" smtClean="0">
                <a:solidFill>
                  <a:srgbClr val="FF0000"/>
                </a:solidFill>
              </a:rPr>
              <a:t>EL OBJETIVO</a:t>
            </a:r>
            <a:endParaRPr lang="es-CL" sz="4000" i="1" dirty="0">
              <a:solidFill>
                <a:srgbClr val="FF0000"/>
              </a:solidFill>
            </a:endParaRPr>
          </a:p>
        </p:txBody>
      </p:sp>
      <p:sp>
        <p:nvSpPr>
          <p:cNvPr id="4" name="3 CuadroTexto"/>
          <p:cNvSpPr txBox="1"/>
          <p:nvPr/>
        </p:nvSpPr>
        <p:spPr>
          <a:xfrm>
            <a:off x="484635" y="1225783"/>
            <a:ext cx="8208912" cy="3139321"/>
          </a:xfrm>
          <a:prstGeom prst="rect">
            <a:avLst/>
          </a:prstGeom>
          <a:noFill/>
        </p:spPr>
        <p:txBody>
          <a:bodyPr wrap="square" rtlCol="0">
            <a:spAutoFit/>
          </a:bodyPr>
          <a:lstStyle/>
          <a:p>
            <a:r>
              <a:rPr lang="es-ES" b="1" dirty="0">
                <a:solidFill>
                  <a:srgbClr val="FF0000"/>
                </a:solidFill>
              </a:rPr>
              <a:t>Gestionar</a:t>
            </a:r>
            <a:r>
              <a:rPr lang="es-ES" dirty="0">
                <a:solidFill>
                  <a:srgbClr val="FF0000"/>
                </a:solidFill>
              </a:rPr>
              <a:t> </a:t>
            </a:r>
            <a:r>
              <a:rPr lang="es-ES" dirty="0"/>
              <a:t>el Sistema de Información de Recursos Humanos (SIRH) del organismo al que pertenece, procurando el </a:t>
            </a:r>
            <a:r>
              <a:rPr lang="es-ES" b="1" dirty="0">
                <a:solidFill>
                  <a:srgbClr val="FF0000"/>
                </a:solidFill>
              </a:rPr>
              <a:t>apoyo y mejoramiento</a:t>
            </a:r>
            <a:r>
              <a:rPr lang="es-ES" dirty="0"/>
              <a:t> de los procesos operativos del área y los Módulos que constituyen el Sistema.</a:t>
            </a:r>
            <a:endParaRPr lang="es-CL" dirty="0"/>
          </a:p>
          <a:p>
            <a:r>
              <a:rPr lang="es-ES" dirty="0"/>
              <a:t> </a:t>
            </a:r>
            <a:endParaRPr lang="es-CL" dirty="0"/>
          </a:p>
          <a:p>
            <a:r>
              <a:rPr lang="es-ES" dirty="0"/>
              <a:t>El Coordinador es responsable de apoyar el </a:t>
            </a:r>
            <a:r>
              <a:rPr lang="es-ES" b="1" dirty="0">
                <a:solidFill>
                  <a:srgbClr val="FF0000"/>
                </a:solidFill>
              </a:rPr>
              <a:t>correcto funcionamiento de la aplicación</a:t>
            </a:r>
            <a:r>
              <a:rPr lang="es-ES" dirty="0"/>
              <a:t>.  Para ello deberá conocer los procesos y procedimientos de RR.HH. de su Organismo y las funcionalidades del Sistema, teniendo un rol de facilitador entre su Red, el Nivel Central y la empresa responsable del mantenimiento de la aplicación.</a:t>
            </a:r>
            <a:endParaRPr lang="es-CL" dirty="0"/>
          </a:p>
          <a:p>
            <a:r>
              <a:rPr lang="es-ES" dirty="0"/>
              <a:t> </a:t>
            </a:r>
            <a:endParaRPr lang="es-CL" dirty="0"/>
          </a:p>
          <a:p>
            <a:r>
              <a:rPr lang="es-ES" dirty="0"/>
              <a:t>El Coordinador SIRH, deberá ser un </a:t>
            </a:r>
            <a:r>
              <a:rPr lang="es-ES" b="1" dirty="0">
                <a:solidFill>
                  <a:srgbClr val="FF0000"/>
                </a:solidFill>
              </a:rPr>
              <a:t>líder dentro del área de RR.HH</a:t>
            </a:r>
            <a:r>
              <a:rPr lang="es-ES" dirty="0"/>
              <a:t>., capaz de generar confianzas en el ámbito de la entrega y manejo de la información Sistema.</a:t>
            </a:r>
            <a:endParaRPr lang="es-CL" dirty="0"/>
          </a:p>
        </p:txBody>
      </p:sp>
    </p:spTree>
    <p:extLst>
      <p:ext uri="{BB962C8B-B14F-4D97-AF65-F5344CB8AC3E}">
        <p14:creationId xmlns:p14="http://schemas.microsoft.com/office/powerpoint/2010/main" val="1781551387"/>
      </p:ext>
    </p:extLst>
  </p:cSld>
  <p:clrMapOvr>
    <a:masterClrMapping/>
  </p:clrMapOvr>
</p:sld>
</file>

<file path=ppt/theme/theme1.xml><?xml version="1.0" encoding="utf-8"?>
<a:theme xmlns:a="http://schemas.openxmlformats.org/drawingml/2006/main" name="Plantilla_powerpoint_Bas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Plantilla_powerpoint_Basica</Template>
  <TotalTime>7204</TotalTime>
  <Words>961</Words>
  <Application>Microsoft Office PowerPoint</Application>
  <PresentationFormat>Presentación en pantalla (4:3)</PresentationFormat>
  <Paragraphs>364</Paragraphs>
  <Slides>21</Slides>
  <Notes>1</Notes>
  <HiddenSlides>0</HiddenSlides>
  <MMClips>0</MMClips>
  <ScaleCrop>false</ScaleCrop>
  <HeadingPairs>
    <vt:vector size="4" baseType="variant">
      <vt:variant>
        <vt:lpstr>Tema</vt:lpstr>
      </vt:variant>
      <vt:variant>
        <vt:i4>3</vt:i4>
      </vt:variant>
      <vt:variant>
        <vt:lpstr>Títulos de diapositiva</vt:lpstr>
      </vt:variant>
      <vt:variant>
        <vt:i4>21</vt:i4>
      </vt:variant>
    </vt:vector>
  </HeadingPairs>
  <TitlesOfParts>
    <vt:vector size="24" baseType="lpstr">
      <vt:lpstr>Plantilla_powerpoint_Basica</vt:lpstr>
      <vt:lpstr>1_Office Theme</vt:lpstr>
      <vt:lpstr>2_Office Theme</vt:lpstr>
      <vt:lpstr>  COORDINADOR(A)</vt:lpstr>
      <vt:lpstr>  CURSO SIAD “Gestión de Proyectos para Coordinadores del Sistema de Recursos Humanos (SIRH) en organismos de salud”</vt:lpstr>
      <vt:lpstr>Presentación de PowerPoint</vt:lpstr>
      <vt:lpstr>Presentación de PowerPoint</vt:lpstr>
      <vt:lpstr>Presentación de PowerPoint</vt:lpstr>
      <vt:lpstr>Presentación de PowerPoint</vt:lpstr>
      <vt:lpstr>Presentación de PowerPoint</vt:lpstr>
      <vt:lpstr>  RESPONSABILIDADES, DESAFÍOS</vt:lpstr>
      <vt:lpstr>EL OBJETIVO</vt:lpstr>
      <vt:lpstr>Presentación de PowerPoint</vt:lpstr>
      <vt:lpstr>Presentación de PowerPoint</vt:lpstr>
      <vt:lpstr>Presentación de PowerPoint</vt:lpstr>
      <vt:lpstr>  P O R T A L   S I R H  www.sirh.cl</vt:lpstr>
      <vt:lpstr>Mejoras al Portal</vt:lpstr>
      <vt:lpstr>Presentación de PowerPoint</vt:lpstr>
      <vt:lpstr>Últimas Noticias</vt:lpstr>
      <vt:lpstr>Preguntas Frecuentes.</vt:lpstr>
      <vt:lpstr>Formulario de Ingreso de Preguntas Frecuentes.</vt:lpstr>
      <vt:lpstr>Presentación de PowerPoint</vt:lpstr>
      <vt:lpstr>Presentación de PowerPoint</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de La Florida</dc:title>
  <dc:creator>Jazna Mimica</dc:creator>
  <cp:lastModifiedBy>Viviana Vallejos Hernandez</cp:lastModifiedBy>
  <cp:revision>631</cp:revision>
  <cp:lastPrinted>2014-08-05T16:13:25Z</cp:lastPrinted>
  <dcterms:created xsi:type="dcterms:W3CDTF">2011-08-11T16:09:22Z</dcterms:created>
  <dcterms:modified xsi:type="dcterms:W3CDTF">2014-08-05T18:32:59Z</dcterms:modified>
</cp:coreProperties>
</file>