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ng&amp;ehk=sftSbQLEHWvq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16"/>
  </p:notesMasterIdLst>
  <p:sldIdLst>
    <p:sldId id="260" r:id="rId3"/>
    <p:sldId id="263" r:id="rId4"/>
    <p:sldId id="360" r:id="rId5"/>
    <p:sldId id="344" r:id="rId6"/>
    <p:sldId id="327" r:id="rId7"/>
    <p:sldId id="345" r:id="rId8"/>
    <p:sldId id="341" r:id="rId9"/>
    <p:sldId id="353" r:id="rId10"/>
    <p:sldId id="355" r:id="rId11"/>
    <p:sldId id="346" r:id="rId12"/>
    <p:sldId id="343" r:id="rId13"/>
    <p:sldId id="361" r:id="rId14"/>
    <p:sldId id="31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802"/>
  </p:normalViewPr>
  <p:slideViewPr>
    <p:cSldViewPr snapToGrid="0">
      <p:cViewPr varScale="1">
        <p:scale>
          <a:sx n="68" d="100"/>
          <a:sy n="68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9F8A1AB0-1A01-4047-9347-EE7DBC4ADCD5}">
      <dgm:prSet phldrT="[Text]" custT="1"/>
      <dgm:spPr/>
      <dgm:t>
        <a:bodyPr/>
        <a:lstStyle/>
        <a:p>
          <a:r>
            <a:rPr lang="es-ES_tradnl" sz="1400" noProof="0" dirty="0"/>
            <a:t>Horas</a:t>
          </a:r>
        </a:p>
      </dgm:t>
    </dgm:pt>
    <dgm:pt modelId="{D650E282-9A1B-3345-8ADB-0A22DAE15BB1}" type="parTrans" cxnId="{EAA74086-57AC-3544-B5AE-73FD47E1297B}">
      <dgm:prSet/>
      <dgm:spPr/>
      <dgm:t>
        <a:bodyPr/>
        <a:lstStyle/>
        <a:p>
          <a:endParaRPr lang="en-US" sz="3200"/>
        </a:p>
      </dgm:t>
    </dgm:pt>
    <dgm:pt modelId="{70037E48-E3CC-D84E-BAF5-217A1CFDC764}" type="sibTrans" cxnId="{EAA74086-57AC-3544-B5AE-73FD47E1297B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/>
            <a:t>Matriz</a:t>
          </a:r>
          <a:r>
            <a:rPr lang="en-US" sz="3200" dirty="0"/>
            <a:t>_E</a:t>
          </a:r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</a:t>
          </a:r>
          <a:r>
            <a:rPr lang="en-US" sz="1400" dirty="0" err="1"/>
            <a:t>Sist_Rem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>
        <dgm:presLayoutVars>
          <dgm:bulletEnabled val="1"/>
        </dgm:presLayoutVars>
      </dgm:prSet>
      <dgm:spPr/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</dgm:pt>
    <dgm:pt modelId="{32C9DD05-F896-4843-AC69-073BFD4DEFD0}" type="pres">
      <dgm:prSet presAssocID="{713C6BCD-541F-0741-B666-E079ABD51D82}" presName="spacerB" presStyleCnt="0"/>
      <dgm:spPr/>
    </dgm:pt>
    <dgm:pt modelId="{0F1DE70C-0D33-484E-99C6-0F0EB4FAE245}" type="pres">
      <dgm:prSet presAssocID="{9F8A1AB0-1A01-4047-9347-EE7DBC4ADCD5}" presName="node" presStyleLbl="node1" presStyleIdx="2" presStyleCnt="4">
        <dgm:presLayoutVars>
          <dgm:bulletEnabled val="1"/>
        </dgm:presLayoutVars>
      </dgm:prSet>
      <dgm:spPr/>
    </dgm:pt>
    <dgm:pt modelId="{FB76CE77-41D5-3340-988F-33554C822DAE}" type="pres">
      <dgm:prSet presAssocID="{0EBFC1E8-6F9B-3D45-92B0-6CCBB7B6E2AB}" presName="sibTransLast" presStyleLbl="sibTrans2D1" presStyleIdx="2" presStyleCnt="3"/>
      <dgm:spPr/>
    </dgm:pt>
    <dgm:pt modelId="{8E55DDE6-3259-C34B-8E1A-DD1BDF0CA358}" type="pres">
      <dgm:prSet presAssocID="{0EBFC1E8-6F9B-3D45-92B0-6CCBB7B6E2AB}" presName="connectorText" presStyleLbl="sibTrans2D1" presStyleIdx="2" presStyleCnt="3"/>
      <dgm:spPr/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CAF4B101-B5A2-C541-AB5B-84934F0AA4D9}" type="presOf" srcId="{70037E48-E3CC-D84E-BAF5-217A1CFDC764}" destId="{FB76CE77-41D5-3340-988F-33554C822DAE}" srcOrd="0" destOrd="0" presId="urn:microsoft.com/office/officeart/2005/8/layout/equation2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9C8EA441-B6F4-5549-9207-C3C4BF6B2882}" type="presOf" srcId="{9F8A1AB0-1A01-4047-9347-EE7DBC4ADCD5}" destId="{0F1DE70C-0D33-484E-99C6-0F0EB4FAE245}" srcOrd="0" destOrd="0" presId="urn:microsoft.com/office/officeart/2005/8/layout/equation2"/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A110477D-17EE-CF47-BC49-EE8946B8D42E}" type="presOf" srcId="{713C6BCD-541F-0741-B666-E079ABD51D82}" destId="{E912B662-03EF-F146-AECD-F447DE358C0E}" srcOrd="0" destOrd="0" presId="urn:microsoft.com/office/officeart/2005/8/layout/equation2"/>
    <dgm:cxn modelId="{36FD4385-473A-A640-974D-D41E68F8C920}" type="presOf" srcId="{70037E48-E3CC-D84E-BAF5-217A1CFDC764}" destId="{8E55DDE6-3259-C34B-8E1A-DD1BDF0CA358}" srcOrd="1" destOrd="0" presId="urn:microsoft.com/office/officeart/2005/8/layout/equation2"/>
    <dgm:cxn modelId="{EAA74086-57AC-3544-B5AE-73FD47E1297B}" srcId="{0EBFC1E8-6F9B-3D45-92B0-6CCBB7B6E2AB}" destId="{9F8A1AB0-1A01-4047-9347-EE7DBC4ADCD5}" srcOrd="2" destOrd="0" parTransId="{D650E282-9A1B-3345-8ADB-0A22DAE15BB1}" sibTransId="{70037E48-E3CC-D84E-BAF5-217A1CFDC764}"/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940CEF82-6568-4D40-8267-4FD02DA1CF22}" type="presParOf" srcId="{80950AE1-DA14-AD4E-B0A0-066505704FA1}" destId="{7F8FD9CE-8C8F-4543-999D-DCFE8D2DE124}" srcOrd="5" destOrd="0" presId="urn:microsoft.com/office/officeart/2005/8/layout/equation2"/>
    <dgm:cxn modelId="{FC4DB947-C1A7-2C4D-86F0-610991D6ABFD}" type="presParOf" srcId="{80950AE1-DA14-AD4E-B0A0-066505704FA1}" destId="{E912B662-03EF-F146-AECD-F447DE358C0E}" srcOrd="6" destOrd="0" presId="urn:microsoft.com/office/officeart/2005/8/layout/equation2"/>
    <dgm:cxn modelId="{073443DE-4299-1545-B2DE-40A4C5CD5C32}" type="presParOf" srcId="{80950AE1-DA14-AD4E-B0A0-066505704FA1}" destId="{32C9DD05-F896-4843-AC69-073BFD4DEFD0}" srcOrd="7" destOrd="0" presId="urn:microsoft.com/office/officeart/2005/8/layout/equation2"/>
    <dgm:cxn modelId="{12E2F372-D4DB-7A42-A863-014D1F0A949E}" type="presParOf" srcId="{80950AE1-DA14-AD4E-B0A0-066505704FA1}" destId="{0F1DE70C-0D33-484E-99C6-0F0EB4FAE245}" srcOrd="8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EBE44-ED06-4041-986E-C23AAEF508B9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8E0D12E2-078C-457D-B972-AD2B7D9918DB}">
      <dgm:prSet phldrT="[Texto]" custT="1"/>
      <dgm:spPr/>
      <dgm:t>
        <a:bodyPr/>
        <a:lstStyle/>
        <a:p>
          <a:r>
            <a:rPr lang="es-CL" sz="700"/>
            <a:t>Confiable</a:t>
          </a:r>
        </a:p>
      </dgm:t>
    </dgm:pt>
    <dgm:pt modelId="{BD5768E5-4415-4FA4-A313-BB3A4BBE0984}" type="parTrans" cxnId="{4D0BE504-3D7A-4D7A-B7F6-AE9B94C413DB}">
      <dgm:prSet/>
      <dgm:spPr/>
      <dgm:t>
        <a:bodyPr/>
        <a:lstStyle/>
        <a:p>
          <a:endParaRPr lang="es-CL" sz="700"/>
        </a:p>
      </dgm:t>
    </dgm:pt>
    <dgm:pt modelId="{6CA34DA8-AE91-4B3B-B745-987FCD85E369}" type="sibTrans" cxnId="{4D0BE504-3D7A-4D7A-B7F6-AE9B94C413DB}">
      <dgm:prSet/>
      <dgm:spPr/>
      <dgm:t>
        <a:bodyPr/>
        <a:lstStyle/>
        <a:p>
          <a:endParaRPr lang="es-CL" sz="700"/>
        </a:p>
      </dgm:t>
    </dgm:pt>
    <dgm:pt modelId="{B0961AF6-56BD-41A0-BFF7-1C90C79519C8}">
      <dgm:prSet phldrT="[Texto]" custT="1"/>
      <dgm:spPr/>
      <dgm:t>
        <a:bodyPr/>
        <a:lstStyle/>
        <a:p>
          <a:r>
            <a:rPr lang="es-CL" sz="700"/>
            <a:t>Completa</a:t>
          </a:r>
        </a:p>
      </dgm:t>
    </dgm:pt>
    <dgm:pt modelId="{C85E3616-09AF-42BE-80D8-15219E50D0F6}" type="parTrans" cxnId="{00D60F33-1718-43B2-8A55-5F2C2B9329D3}">
      <dgm:prSet/>
      <dgm:spPr/>
      <dgm:t>
        <a:bodyPr/>
        <a:lstStyle/>
        <a:p>
          <a:endParaRPr lang="es-CL" sz="700"/>
        </a:p>
      </dgm:t>
    </dgm:pt>
    <dgm:pt modelId="{82713AE6-943A-4564-87EC-683A854FBDC8}" type="sibTrans" cxnId="{00D60F33-1718-43B2-8A55-5F2C2B9329D3}">
      <dgm:prSet/>
      <dgm:spPr/>
      <dgm:t>
        <a:bodyPr/>
        <a:lstStyle/>
        <a:p>
          <a:endParaRPr lang="es-CL" sz="700"/>
        </a:p>
      </dgm:t>
    </dgm:pt>
    <dgm:pt modelId="{6499D6F5-6E07-4104-8709-57D3782A6074}">
      <dgm:prSet phldrT="[Texto]" custT="1"/>
      <dgm:spPr/>
      <dgm:t>
        <a:bodyPr/>
        <a:lstStyle/>
        <a:p>
          <a:r>
            <a:rPr lang="es-CL" sz="700"/>
            <a:t>Actualizada</a:t>
          </a:r>
        </a:p>
      </dgm:t>
    </dgm:pt>
    <dgm:pt modelId="{B8A6BFA9-C183-4DBA-8379-A0CACEDA4739}" type="parTrans" cxnId="{D276DB56-EF2F-4044-952B-E12CF986DBDB}">
      <dgm:prSet/>
      <dgm:spPr/>
      <dgm:t>
        <a:bodyPr/>
        <a:lstStyle/>
        <a:p>
          <a:endParaRPr lang="es-CL" sz="700"/>
        </a:p>
      </dgm:t>
    </dgm:pt>
    <dgm:pt modelId="{026512CD-843F-45A7-8D6D-658547820645}" type="sibTrans" cxnId="{D276DB56-EF2F-4044-952B-E12CF986DBDB}">
      <dgm:prSet/>
      <dgm:spPr/>
      <dgm:t>
        <a:bodyPr/>
        <a:lstStyle/>
        <a:p>
          <a:endParaRPr lang="es-CL" sz="700"/>
        </a:p>
      </dgm:t>
    </dgm:pt>
    <dgm:pt modelId="{08CE0A9D-E3E5-4A41-AA11-C583D9BBACF8}" type="pres">
      <dgm:prSet presAssocID="{BDCEBE44-ED06-4041-986E-C23AAEF508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03DA58-8C98-4C45-8459-DFCDCC397AA9}" type="pres">
      <dgm:prSet presAssocID="{8E0D12E2-078C-457D-B972-AD2B7D9918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4F885FE7-B727-4D77-8F27-F8A42F057F95}" type="pres">
      <dgm:prSet presAssocID="{8E0D12E2-078C-457D-B972-AD2B7D9918DB}" presName="gear1srcNode" presStyleLbl="node1" presStyleIdx="0" presStyleCnt="3"/>
      <dgm:spPr/>
    </dgm:pt>
    <dgm:pt modelId="{63627856-41AE-438E-9A7C-1EDD8C3D320C}" type="pres">
      <dgm:prSet presAssocID="{8E0D12E2-078C-457D-B972-AD2B7D9918DB}" presName="gear1dstNode" presStyleLbl="node1" presStyleIdx="0" presStyleCnt="3"/>
      <dgm:spPr/>
    </dgm:pt>
    <dgm:pt modelId="{03D1BEA5-5EAC-4774-BC97-715D7D335021}" type="pres">
      <dgm:prSet presAssocID="{B0961AF6-56BD-41A0-BFF7-1C90C79519C8}" presName="gear2" presStyleLbl="node1" presStyleIdx="1" presStyleCnt="3">
        <dgm:presLayoutVars>
          <dgm:chMax val="1"/>
          <dgm:bulletEnabled val="1"/>
        </dgm:presLayoutVars>
      </dgm:prSet>
      <dgm:spPr/>
    </dgm:pt>
    <dgm:pt modelId="{11470F5A-72B6-40F6-A394-657D4BD92A60}" type="pres">
      <dgm:prSet presAssocID="{B0961AF6-56BD-41A0-BFF7-1C90C79519C8}" presName="gear2srcNode" presStyleLbl="node1" presStyleIdx="1" presStyleCnt="3"/>
      <dgm:spPr/>
    </dgm:pt>
    <dgm:pt modelId="{E83FE840-1C17-442B-9438-B04B46EE58C4}" type="pres">
      <dgm:prSet presAssocID="{B0961AF6-56BD-41A0-BFF7-1C90C79519C8}" presName="gear2dstNode" presStyleLbl="node1" presStyleIdx="1" presStyleCnt="3"/>
      <dgm:spPr/>
    </dgm:pt>
    <dgm:pt modelId="{7999FC82-BA5F-4E98-9D92-E2D41EE1F6EF}" type="pres">
      <dgm:prSet presAssocID="{6499D6F5-6E07-4104-8709-57D3782A6074}" presName="gear3" presStyleLbl="node1" presStyleIdx="2" presStyleCnt="3"/>
      <dgm:spPr/>
    </dgm:pt>
    <dgm:pt modelId="{B513B3AF-36DB-4CF9-989D-97D6028C34BC}" type="pres">
      <dgm:prSet presAssocID="{6499D6F5-6E07-4104-8709-57D3782A607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C88C61-174C-4074-B616-576068D4349E}" type="pres">
      <dgm:prSet presAssocID="{6499D6F5-6E07-4104-8709-57D3782A6074}" presName="gear3srcNode" presStyleLbl="node1" presStyleIdx="2" presStyleCnt="3"/>
      <dgm:spPr/>
    </dgm:pt>
    <dgm:pt modelId="{53C4505E-5140-42A0-BFB3-09784D74FCFA}" type="pres">
      <dgm:prSet presAssocID="{6499D6F5-6E07-4104-8709-57D3782A6074}" presName="gear3dstNode" presStyleLbl="node1" presStyleIdx="2" presStyleCnt="3"/>
      <dgm:spPr/>
    </dgm:pt>
    <dgm:pt modelId="{9DE7B8BC-60B3-4A23-A901-C55BA0D18A1C}" type="pres">
      <dgm:prSet presAssocID="{6CA34DA8-AE91-4B3B-B745-987FCD85E369}" presName="connector1" presStyleLbl="sibTrans2D1" presStyleIdx="0" presStyleCnt="3"/>
      <dgm:spPr/>
    </dgm:pt>
    <dgm:pt modelId="{FB547B52-2622-4AF6-946F-BE9424878585}" type="pres">
      <dgm:prSet presAssocID="{82713AE6-943A-4564-87EC-683A854FBDC8}" presName="connector2" presStyleLbl="sibTrans2D1" presStyleIdx="1" presStyleCnt="3"/>
      <dgm:spPr/>
    </dgm:pt>
    <dgm:pt modelId="{AA97151A-5ADB-4DC5-BE10-8A06BA8A317F}" type="pres">
      <dgm:prSet presAssocID="{026512CD-843F-45A7-8D6D-658547820645}" presName="connector3" presStyleLbl="sibTrans2D1" presStyleIdx="2" presStyleCnt="3"/>
      <dgm:spPr/>
    </dgm:pt>
  </dgm:ptLst>
  <dgm:cxnLst>
    <dgm:cxn modelId="{4D0BE504-3D7A-4D7A-B7F6-AE9B94C413DB}" srcId="{BDCEBE44-ED06-4041-986E-C23AAEF508B9}" destId="{8E0D12E2-078C-457D-B972-AD2B7D9918DB}" srcOrd="0" destOrd="0" parTransId="{BD5768E5-4415-4FA4-A313-BB3A4BBE0984}" sibTransId="{6CA34DA8-AE91-4B3B-B745-987FCD85E369}"/>
    <dgm:cxn modelId="{415C2805-1C09-4C1A-915A-8CCEC05A205C}" type="presOf" srcId="{6499D6F5-6E07-4104-8709-57D3782A6074}" destId="{7999FC82-BA5F-4E98-9D92-E2D41EE1F6EF}" srcOrd="0" destOrd="0" presId="urn:microsoft.com/office/officeart/2005/8/layout/gear1"/>
    <dgm:cxn modelId="{914DEE0A-FB75-418F-91EC-6A7E83555A25}" type="presOf" srcId="{8E0D12E2-078C-457D-B972-AD2B7D9918DB}" destId="{C803DA58-8C98-4C45-8459-DFCDCC397AA9}" srcOrd="0" destOrd="0" presId="urn:microsoft.com/office/officeart/2005/8/layout/gear1"/>
    <dgm:cxn modelId="{900F8B21-21DC-4C45-89BA-E620625D3BF7}" type="presOf" srcId="{B0961AF6-56BD-41A0-BFF7-1C90C79519C8}" destId="{03D1BEA5-5EAC-4774-BC97-715D7D335021}" srcOrd="0" destOrd="0" presId="urn:microsoft.com/office/officeart/2005/8/layout/gear1"/>
    <dgm:cxn modelId="{B44D2C2A-90ED-48D3-A69D-8BA31BD49F01}" type="presOf" srcId="{6499D6F5-6E07-4104-8709-57D3782A6074}" destId="{11C88C61-174C-4074-B616-576068D4349E}" srcOrd="2" destOrd="0" presId="urn:microsoft.com/office/officeart/2005/8/layout/gear1"/>
    <dgm:cxn modelId="{00D60F33-1718-43B2-8A55-5F2C2B9329D3}" srcId="{BDCEBE44-ED06-4041-986E-C23AAEF508B9}" destId="{B0961AF6-56BD-41A0-BFF7-1C90C79519C8}" srcOrd="1" destOrd="0" parTransId="{C85E3616-09AF-42BE-80D8-15219E50D0F6}" sibTransId="{82713AE6-943A-4564-87EC-683A854FBDC8}"/>
    <dgm:cxn modelId="{BC672738-5C7B-457F-A7F9-63C887130CB9}" type="presOf" srcId="{6499D6F5-6E07-4104-8709-57D3782A6074}" destId="{B513B3AF-36DB-4CF9-989D-97D6028C34BC}" srcOrd="1" destOrd="0" presId="urn:microsoft.com/office/officeart/2005/8/layout/gear1"/>
    <dgm:cxn modelId="{94D07C67-8BEF-49AA-B98D-AC0E58EBDC12}" type="presOf" srcId="{BDCEBE44-ED06-4041-986E-C23AAEF508B9}" destId="{08CE0A9D-E3E5-4A41-AA11-C583D9BBACF8}" srcOrd="0" destOrd="0" presId="urn:microsoft.com/office/officeart/2005/8/layout/gear1"/>
    <dgm:cxn modelId="{84469051-2763-458F-9BB2-1DF0DAFD5C4D}" type="presOf" srcId="{8E0D12E2-078C-457D-B972-AD2B7D9918DB}" destId="{4F885FE7-B727-4D77-8F27-F8A42F057F95}" srcOrd="1" destOrd="0" presId="urn:microsoft.com/office/officeart/2005/8/layout/gear1"/>
    <dgm:cxn modelId="{E7D54472-55BF-40AE-AB91-0F34848AAC00}" type="presOf" srcId="{8E0D12E2-078C-457D-B972-AD2B7D9918DB}" destId="{63627856-41AE-438E-9A7C-1EDD8C3D320C}" srcOrd="2" destOrd="0" presId="urn:microsoft.com/office/officeart/2005/8/layout/gear1"/>
    <dgm:cxn modelId="{2A99B655-FF89-45D0-8FC5-98B24C6AB8E6}" type="presOf" srcId="{6499D6F5-6E07-4104-8709-57D3782A6074}" destId="{53C4505E-5140-42A0-BFB3-09784D74FCFA}" srcOrd="3" destOrd="0" presId="urn:microsoft.com/office/officeart/2005/8/layout/gear1"/>
    <dgm:cxn modelId="{D276DB56-EF2F-4044-952B-E12CF986DBDB}" srcId="{BDCEBE44-ED06-4041-986E-C23AAEF508B9}" destId="{6499D6F5-6E07-4104-8709-57D3782A6074}" srcOrd="2" destOrd="0" parTransId="{B8A6BFA9-C183-4DBA-8379-A0CACEDA4739}" sibTransId="{026512CD-843F-45A7-8D6D-658547820645}"/>
    <dgm:cxn modelId="{464E165A-7539-4D3F-B44D-49BF060679B3}" type="presOf" srcId="{026512CD-843F-45A7-8D6D-658547820645}" destId="{AA97151A-5ADB-4DC5-BE10-8A06BA8A317F}" srcOrd="0" destOrd="0" presId="urn:microsoft.com/office/officeart/2005/8/layout/gear1"/>
    <dgm:cxn modelId="{FE114897-1DF9-4160-B0A2-76DCB4C6ED20}" type="presOf" srcId="{82713AE6-943A-4564-87EC-683A854FBDC8}" destId="{FB547B52-2622-4AF6-946F-BE9424878585}" srcOrd="0" destOrd="0" presId="urn:microsoft.com/office/officeart/2005/8/layout/gear1"/>
    <dgm:cxn modelId="{F09106BA-D288-47ED-B27D-65EB9EBC7C84}" type="presOf" srcId="{B0961AF6-56BD-41A0-BFF7-1C90C79519C8}" destId="{E83FE840-1C17-442B-9438-B04B46EE58C4}" srcOrd="2" destOrd="0" presId="urn:microsoft.com/office/officeart/2005/8/layout/gear1"/>
    <dgm:cxn modelId="{86EBB3D7-3EB3-467B-BDAA-3CB5202C4BB2}" type="presOf" srcId="{6CA34DA8-AE91-4B3B-B745-987FCD85E369}" destId="{9DE7B8BC-60B3-4A23-A901-C55BA0D18A1C}" srcOrd="0" destOrd="0" presId="urn:microsoft.com/office/officeart/2005/8/layout/gear1"/>
    <dgm:cxn modelId="{2D4A34FE-52CF-4CCD-8C4F-863C937D2C6E}" type="presOf" srcId="{B0961AF6-56BD-41A0-BFF7-1C90C79519C8}" destId="{11470F5A-72B6-40F6-A394-657D4BD92A60}" srcOrd="1" destOrd="0" presId="urn:microsoft.com/office/officeart/2005/8/layout/gear1"/>
    <dgm:cxn modelId="{291A8C34-51B0-4403-AE96-85AB48DB1EEE}" type="presParOf" srcId="{08CE0A9D-E3E5-4A41-AA11-C583D9BBACF8}" destId="{C803DA58-8C98-4C45-8459-DFCDCC397AA9}" srcOrd="0" destOrd="0" presId="urn:microsoft.com/office/officeart/2005/8/layout/gear1"/>
    <dgm:cxn modelId="{EEB08A69-84FA-40E8-9758-698C7A40CFF1}" type="presParOf" srcId="{08CE0A9D-E3E5-4A41-AA11-C583D9BBACF8}" destId="{4F885FE7-B727-4D77-8F27-F8A42F057F95}" srcOrd="1" destOrd="0" presId="urn:microsoft.com/office/officeart/2005/8/layout/gear1"/>
    <dgm:cxn modelId="{D27C9594-3CBF-438D-AED9-EB95C27F1385}" type="presParOf" srcId="{08CE0A9D-E3E5-4A41-AA11-C583D9BBACF8}" destId="{63627856-41AE-438E-9A7C-1EDD8C3D320C}" srcOrd="2" destOrd="0" presId="urn:microsoft.com/office/officeart/2005/8/layout/gear1"/>
    <dgm:cxn modelId="{B2BB42C5-0799-45D1-BFD4-6BA80A1D075D}" type="presParOf" srcId="{08CE0A9D-E3E5-4A41-AA11-C583D9BBACF8}" destId="{03D1BEA5-5EAC-4774-BC97-715D7D335021}" srcOrd="3" destOrd="0" presId="urn:microsoft.com/office/officeart/2005/8/layout/gear1"/>
    <dgm:cxn modelId="{7AB49750-65A5-4B19-98CF-B0D6EAD98E68}" type="presParOf" srcId="{08CE0A9D-E3E5-4A41-AA11-C583D9BBACF8}" destId="{11470F5A-72B6-40F6-A394-657D4BD92A60}" srcOrd="4" destOrd="0" presId="urn:microsoft.com/office/officeart/2005/8/layout/gear1"/>
    <dgm:cxn modelId="{9FB5B67B-5054-485F-9A1C-830817EC6AFC}" type="presParOf" srcId="{08CE0A9D-E3E5-4A41-AA11-C583D9BBACF8}" destId="{E83FE840-1C17-442B-9438-B04B46EE58C4}" srcOrd="5" destOrd="0" presId="urn:microsoft.com/office/officeart/2005/8/layout/gear1"/>
    <dgm:cxn modelId="{867B47AD-1D90-4A1F-ABF5-64210BC3DED2}" type="presParOf" srcId="{08CE0A9D-E3E5-4A41-AA11-C583D9BBACF8}" destId="{7999FC82-BA5F-4E98-9D92-E2D41EE1F6EF}" srcOrd="6" destOrd="0" presId="urn:microsoft.com/office/officeart/2005/8/layout/gear1"/>
    <dgm:cxn modelId="{7707C5DA-B9F4-45C9-A12B-3CEE85ECB168}" type="presParOf" srcId="{08CE0A9D-E3E5-4A41-AA11-C583D9BBACF8}" destId="{B513B3AF-36DB-4CF9-989D-97D6028C34BC}" srcOrd="7" destOrd="0" presId="urn:microsoft.com/office/officeart/2005/8/layout/gear1"/>
    <dgm:cxn modelId="{13328B20-A77C-41A9-A550-103D666EC76F}" type="presParOf" srcId="{08CE0A9D-E3E5-4A41-AA11-C583D9BBACF8}" destId="{11C88C61-174C-4074-B616-576068D4349E}" srcOrd="8" destOrd="0" presId="urn:microsoft.com/office/officeart/2005/8/layout/gear1"/>
    <dgm:cxn modelId="{787AD407-3D31-438B-A758-F23FECC35599}" type="presParOf" srcId="{08CE0A9D-E3E5-4A41-AA11-C583D9BBACF8}" destId="{53C4505E-5140-42A0-BFB3-09784D74FCFA}" srcOrd="9" destOrd="0" presId="urn:microsoft.com/office/officeart/2005/8/layout/gear1"/>
    <dgm:cxn modelId="{60DCAC20-F893-4665-8ABC-A0C5E4E02252}" type="presParOf" srcId="{08CE0A9D-E3E5-4A41-AA11-C583D9BBACF8}" destId="{9DE7B8BC-60B3-4A23-A901-C55BA0D18A1C}" srcOrd="10" destOrd="0" presId="urn:microsoft.com/office/officeart/2005/8/layout/gear1"/>
    <dgm:cxn modelId="{F12278DA-E000-45B8-88E0-A3B08FB48921}" type="presParOf" srcId="{08CE0A9D-E3E5-4A41-AA11-C583D9BBACF8}" destId="{FB547B52-2622-4AF6-946F-BE9424878585}" srcOrd="11" destOrd="0" presId="urn:microsoft.com/office/officeart/2005/8/layout/gear1"/>
    <dgm:cxn modelId="{D6FE7A0A-E595-49F6-A5E6-E8F814A0FC5B}" type="presParOf" srcId="{08CE0A9D-E3E5-4A41-AA11-C583D9BBACF8}" destId="{AA97151A-5ADB-4DC5-BE10-8A06BA8A317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732719" y="625"/>
          <a:ext cx="1207950" cy="12079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909619" y="177525"/>
        <a:ext cx="854150" cy="854150"/>
      </dsp:txXfrm>
    </dsp:sp>
    <dsp:sp modelId="{54B22EBF-4BD6-B247-BA80-74211CE53D13}">
      <dsp:nvSpPr>
        <dsp:cNvPr id="0" name=""/>
        <dsp:cNvSpPr/>
      </dsp:nvSpPr>
      <dsp:spPr>
        <a:xfrm>
          <a:off x="986388" y="1306661"/>
          <a:ext cx="700611" cy="700611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1574575"/>
        <a:ext cx="514879" cy="164783"/>
      </dsp:txXfrm>
    </dsp:sp>
    <dsp:sp modelId="{F4C2C787-4D78-1442-AE03-2093DE2CC317}">
      <dsp:nvSpPr>
        <dsp:cNvPr id="0" name=""/>
        <dsp:cNvSpPr/>
      </dsp:nvSpPr>
      <dsp:spPr>
        <a:xfrm>
          <a:off x="732719" y="2105358"/>
          <a:ext cx="1207950" cy="1207950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Datos</a:t>
          </a:r>
          <a:r>
            <a:rPr lang="en-US" sz="1400" kern="1200" dirty="0"/>
            <a:t> del </a:t>
          </a:r>
          <a:r>
            <a:rPr lang="en-US" sz="1400" kern="1200" dirty="0" err="1"/>
            <a:t>Sist_Rem</a:t>
          </a:r>
          <a:endParaRPr lang="en-US" sz="1400" kern="1200" dirty="0"/>
        </a:p>
      </dsp:txBody>
      <dsp:txXfrm>
        <a:off x="909619" y="2282258"/>
        <a:ext cx="854150" cy="854150"/>
      </dsp:txXfrm>
    </dsp:sp>
    <dsp:sp modelId="{E912B662-03EF-F146-AECD-F447DE358C0E}">
      <dsp:nvSpPr>
        <dsp:cNvPr id="0" name=""/>
        <dsp:cNvSpPr/>
      </dsp:nvSpPr>
      <dsp:spPr>
        <a:xfrm>
          <a:off x="986388" y="3411394"/>
          <a:ext cx="700611" cy="700611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79254" y="3679308"/>
        <a:ext cx="514879" cy="164783"/>
      </dsp:txXfrm>
    </dsp:sp>
    <dsp:sp modelId="{0F1DE70C-0D33-484E-99C6-0F0EB4FAE245}">
      <dsp:nvSpPr>
        <dsp:cNvPr id="0" name=""/>
        <dsp:cNvSpPr/>
      </dsp:nvSpPr>
      <dsp:spPr>
        <a:xfrm>
          <a:off x="732719" y="4210091"/>
          <a:ext cx="1207950" cy="1207950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noProof="0" dirty="0"/>
            <a:t>Horas</a:t>
          </a:r>
        </a:p>
      </dsp:txBody>
      <dsp:txXfrm>
        <a:off x="909619" y="4386991"/>
        <a:ext cx="854150" cy="854150"/>
      </dsp:txXfrm>
    </dsp:sp>
    <dsp:sp modelId="{FB76CE77-41D5-3340-988F-33554C822DAE}">
      <dsp:nvSpPr>
        <dsp:cNvPr id="0" name=""/>
        <dsp:cNvSpPr/>
      </dsp:nvSpPr>
      <dsp:spPr>
        <a:xfrm>
          <a:off x="2121862" y="2484654"/>
          <a:ext cx="384128" cy="449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21862" y="2574525"/>
        <a:ext cx="268890" cy="269615"/>
      </dsp:txXfrm>
    </dsp:sp>
    <dsp:sp modelId="{07560488-B33B-134E-BEC2-7FDB2176B5E9}">
      <dsp:nvSpPr>
        <dsp:cNvPr id="0" name=""/>
        <dsp:cNvSpPr/>
      </dsp:nvSpPr>
      <dsp:spPr>
        <a:xfrm>
          <a:off x="2665439" y="1501383"/>
          <a:ext cx="2415900" cy="2415900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kern="1200" noProof="0" dirty="0"/>
            <a:t>Matriz</a:t>
          </a:r>
          <a:r>
            <a:rPr lang="en-US" sz="3200" kern="1200" dirty="0"/>
            <a:t>_E</a:t>
          </a:r>
        </a:p>
      </dsp:txBody>
      <dsp:txXfrm>
        <a:off x="3019239" y="1855183"/>
        <a:ext cx="1708300" cy="1708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DA58-8C98-4C45-8459-DFCDCC397AA9}">
      <dsp:nvSpPr>
        <dsp:cNvPr id="0" name=""/>
        <dsp:cNvSpPr/>
      </dsp:nvSpPr>
      <dsp:spPr>
        <a:xfrm>
          <a:off x="1562732" y="1163395"/>
          <a:ext cx="1421927" cy="142192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Confiable</a:t>
          </a:r>
        </a:p>
      </dsp:txBody>
      <dsp:txXfrm>
        <a:off x="1848603" y="1496475"/>
        <a:ext cx="850185" cy="730899"/>
      </dsp:txXfrm>
    </dsp:sp>
    <dsp:sp modelId="{03D1BEA5-5EAC-4774-BC97-715D7D335021}">
      <dsp:nvSpPr>
        <dsp:cNvPr id="0" name=""/>
        <dsp:cNvSpPr/>
      </dsp:nvSpPr>
      <dsp:spPr>
        <a:xfrm>
          <a:off x="735429" y="827303"/>
          <a:ext cx="1034129" cy="1034129"/>
        </a:xfrm>
        <a:prstGeom prst="gear6">
          <a:avLst/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Completa</a:t>
          </a:r>
        </a:p>
      </dsp:txBody>
      <dsp:txXfrm>
        <a:off x="995774" y="1089222"/>
        <a:ext cx="513439" cy="510291"/>
      </dsp:txXfrm>
    </dsp:sp>
    <dsp:sp modelId="{7999FC82-BA5F-4E98-9D92-E2D41EE1F6EF}">
      <dsp:nvSpPr>
        <dsp:cNvPr id="0" name=""/>
        <dsp:cNvSpPr/>
      </dsp:nvSpPr>
      <dsp:spPr>
        <a:xfrm rot="20700000">
          <a:off x="1314647" y="113859"/>
          <a:ext cx="1013235" cy="1013235"/>
        </a:xfrm>
        <a:prstGeom prst="gear6">
          <a:avLst/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700" kern="1200"/>
            <a:t>Actualizada</a:t>
          </a:r>
        </a:p>
      </dsp:txBody>
      <dsp:txXfrm rot="-20700000">
        <a:off x="1536879" y="336091"/>
        <a:ext cx="568771" cy="568771"/>
      </dsp:txXfrm>
    </dsp:sp>
    <dsp:sp modelId="{9DE7B8BC-60B3-4A23-A901-C55BA0D18A1C}">
      <dsp:nvSpPr>
        <dsp:cNvPr id="0" name=""/>
        <dsp:cNvSpPr/>
      </dsp:nvSpPr>
      <dsp:spPr>
        <a:xfrm>
          <a:off x="1436658" y="958178"/>
          <a:ext cx="1820067" cy="1820067"/>
        </a:xfrm>
        <a:prstGeom prst="circularArrow">
          <a:avLst>
            <a:gd name="adj1" fmla="val 4688"/>
            <a:gd name="adj2" fmla="val 299029"/>
            <a:gd name="adj3" fmla="val 2459195"/>
            <a:gd name="adj4" fmla="val 15989967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7B52-2622-4AF6-946F-BE9424878585}">
      <dsp:nvSpPr>
        <dsp:cNvPr id="0" name=""/>
        <dsp:cNvSpPr/>
      </dsp:nvSpPr>
      <dsp:spPr>
        <a:xfrm>
          <a:off x="552287" y="605394"/>
          <a:ext cx="1322392" cy="13223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151A-5ADB-4DC5-BE10-8A06BA8A317F}">
      <dsp:nvSpPr>
        <dsp:cNvPr id="0" name=""/>
        <dsp:cNvSpPr/>
      </dsp:nvSpPr>
      <dsp:spPr>
        <a:xfrm>
          <a:off x="1080275" y="-101171"/>
          <a:ext cx="1425805" cy="14258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10-12-2018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74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72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72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9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rh.c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4"/>
            <a:ext cx="71641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Cristian Vásquez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E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Recomendaciones Generales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399" y="1097280"/>
            <a:ext cx="9929727" cy="5051561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kern="0" dirty="0">
                <a:solidFill>
                  <a:srgbClr val="000000"/>
                </a:solidFill>
              </a:rPr>
              <a:t>Hacer una tabla dinámica de la matriz para revisar su consistencia</a:t>
            </a: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49122-1F20-EF4F-9B2E-BEE1A5B3D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77051" y="4685024"/>
            <a:ext cx="1985006" cy="1869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3BF968-3BA5-4211-A3BD-117C5E18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90" y="2448615"/>
            <a:ext cx="3733992" cy="41851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66D4403-1F5B-4D37-A2A0-76409DB5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035" y="2388310"/>
            <a:ext cx="3957115" cy="42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1528B-BEF0-4572-921F-A621167C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B4DC52-F70F-460A-BD5E-7E7CBA7F6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4A82F0-C3F7-4DAD-A574-DB9DFA85A45B}"/>
              </a:ext>
            </a:extLst>
          </p:cNvPr>
          <p:cNvSpPr/>
          <p:nvPr/>
        </p:nvSpPr>
        <p:spPr>
          <a:xfrm>
            <a:off x="3272154" y="2967335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chemeClr val="accent3"/>
                </a:solidFill>
              </a:rPr>
              <a:t>Hecha por</a:t>
            </a:r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 Paulo</a:t>
            </a:r>
          </a:p>
        </p:txBody>
      </p:sp>
    </p:spTree>
    <p:extLst>
      <p:ext uri="{BB962C8B-B14F-4D97-AF65-F5344CB8AC3E}">
        <p14:creationId xmlns:p14="http://schemas.microsoft.com/office/powerpoint/2010/main" val="163963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13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 Matriz 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matriz 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de matrices anteriores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Cruce en matrices base (tener Excel consolidado con D, S, H, C para cruzar con las matrices temáticas)</a:t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Matrices</a:t>
            </a: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1AD4D82-62E1-4131-B0F2-AACA6DAAF267}"/>
              </a:ext>
            </a:extLst>
          </p:cNvPr>
          <p:cNvGrpSpPr/>
          <p:nvPr/>
        </p:nvGrpSpPr>
        <p:grpSpPr>
          <a:xfrm>
            <a:off x="469905" y="1615308"/>
            <a:ext cx="4594190" cy="4513888"/>
            <a:chOff x="403323" y="1868805"/>
            <a:chExt cx="4594190" cy="4513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F6C824-B61E-5D48-A60B-71D508D4FEB6}"/>
                </a:ext>
              </a:extLst>
            </p:cNvPr>
            <p:cNvSpPr/>
            <p:nvPr/>
          </p:nvSpPr>
          <p:spPr>
            <a:xfrm>
              <a:off x="403323" y="1868805"/>
              <a:ext cx="4594190" cy="4513888"/>
            </a:xfrm>
            <a:prstGeom prst="ellipse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_tradnl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953057-7680-CA4C-BCD9-940FC70D8849}"/>
                </a:ext>
              </a:extLst>
            </p:cNvPr>
            <p:cNvSpPr/>
            <p:nvPr/>
          </p:nvSpPr>
          <p:spPr>
            <a:xfrm>
              <a:off x="749232" y="2904747"/>
              <a:ext cx="4123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_tradnl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Matriz Base D, S, C Y H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790B1-9484-E54E-A206-362247F97D99}"/>
                </a:ext>
              </a:extLst>
            </p:cNvPr>
            <p:cNvSpPr/>
            <p:nvPr/>
          </p:nvSpPr>
          <p:spPr>
            <a:xfrm>
              <a:off x="1891867" y="3862366"/>
              <a:ext cx="2099727" cy="2045970"/>
            </a:xfrm>
            <a:prstGeom prst="ellipse">
              <a:avLst/>
            </a:prstGeom>
            <a:solidFill>
              <a:schemeClr val="bg2">
                <a:lumMod val="8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081CD0-803D-9C45-A859-14A0B73CDB10}"/>
                </a:ext>
              </a:extLst>
            </p:cNvPr>
            <p:cNvSpPr txBox="1"/>
            <p:nvPr/>
          </p:nvSpPr>
          <p:spPr>
            <a:xfrm>
              <a:off x="2113562" y="4884742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E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E0E29F-1FF4-49DF-907D-AEB1A599FBE6}"/>
              </a:ext>
            </a:extLst>
          </p:cNvPr>
          <p:cNvSpPr txBox="1"/>
          <p:nvPr/>
        </p:nvSpPr>
        <p:spPr>
          <a:xfrm>
            <a:off x="5942280" y="2076447"/>
            <a:ext cx="5981134" cy="308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E : Personal con horas extraordinarias y compensación horaria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de la dotación (Matriz D)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Personal fuera de dotación (Matriz 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MX" sz="2000" dirty="0">
                <a:solidFill>
                  <a:schemeClr val="accent5"/>
                </a:solidFill>
              </a:rPr>
              <a:t>P</a:t>
            </a:r>
            <a:r>
              <a:rPr lang="es-ES" sz="2000" dirty="0" err="1">
                <a:solidFill>
                  <a:schemeClr val="accent5"/>
                </a:solidFill>
              </a:rPr>
              <a:t>ersonal</a:t>
            </a:r>
            <a:r>
              <a:rPr lang="es-ES" sz="2000" dirty="0">
                <a:solidFill>
                  <a:schemeClr val="accent5"/>
                </a:solidFill>
              </a:rPr>
              <a:t> fuera dotación “Honorarios” (Matriz H)</a:t>
            </a:r>
            <a:endParaRPr lang="es-CL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1A52-E5B2-4A09-8290-753129E0FA3C}"/>
              </a:ext>
            </a:extLst>
          </p:cNvPr>
          <p:cNvSpPr txBox="1"/>
          <p:nvPr/>
        </p:nvSpPr>
        <p:spPr>
          <a:xfrm>
            <a:off x="5326602" y="1253092"/>
            <a:ext cx="6363945" cy="374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E : Personal con horas extraordinarias y compensación horaria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MX" sz="2000" dirty="0">
                <a:solidFill>
                  <a:schemeClr val="accent5"/>
                </a:solidFill>
              </a:rPr>
              <a:t>Datos personales: Son los datos ya informados en las matrices Base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</a:t>
            </a:r>
            <a:r>
              <a:rPr lang="es-ES" sz="2000" dirty="0" err="1">
                <a:solidFill>
                  <a:schemeClr val="accent5"/>
                </a:solidFill>
              </a:rPr>
              <a:t>Sist_Rem</a:t>
            </a:r>
            <a:r>
              <a:rPr lang="es-ES" sz="2000" dirty="0">
                <a:solidFill>
                  <a:schemeClr val="accent5"/>
                </a:solidFill>
              </a:rPr>
              <a:t>: Código del sistema </a:t>
            </a:r>
            <a:r>
              <a:rPr lang="es-ES" sz="2000" dirty="0" err="1">
                <a:solidFill>
                  <a:schemeClr val="accent5"/>
                </a:solidFill>
              </a:rPr>
              <a:t>remuneracional</a:t>
            </a:r>
            <a:r>
              <a:rPr lang="es-ES" sz="2000" dirty="0">
                <a:solidFill>
                  <a:schemeClr val="accent5"/>
                </a:solidFill>
              </a:rPr>
              <a:t> del funcionario contenido en tabla 4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Horas : diurnas y nocturnas pagadas, compensadas Diurnas y nocturnas</a:t>
            </a:r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E</a:t>
            </a: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27272"/>
              </p:ext>
            </p:extLst>
          </p:nvPr>
        </p:nvGraphicFramePr>
        <p:xfrm>
          <a:off x="-95250" y="1135974"/>
          <a:ext cx="58140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D81E1C-6C77-AA4C-AA2F-637F144C3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5476" y="5045351"/>
            <a:ext cx="2271122" cy="15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las matrices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B49C4-E105-DA4A-AD32-DC1E62061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3170534"/>
            <a:ext cx="3641379" cy="3438568"/>
          </a:xfrm>
          <a:prstGeom prst="rect">
            <a:avLst/>
          </a:prstGeom>
        </p:spPr>
      </p:pic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2873110" y="1625682"/>
            <a:ext cx="5253947" cy="30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s-ES" u="sng" dirty="0">
                <a:solidFill>
                  <a:schemeClr val="accent5"/>
                </a:solidFill>
              </a:rPr>
              <a:t>Datos personales</a:t>
            </a:r>
          </a:p>
          <a:p>
            <a:r>
              <a:rPr lang="es-ES" dirty="0">
                <a:solidFill>
                  <a:schemeClr val="accent5"/>
                </a:solidFill>
              </a:rPr>
              <a:t>Campos Matriz E contenidas en las matrices Base</a:t>
            </a:r>
          </a:p>
          <a:p>
            <a:endParaRPr lang="es-ES" dirty="0">
              <a:solidFill>
                <a:schemeClr val="accent5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RUT, DV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Paterno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Apellido Materno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Nombres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Sexo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Matriz Base *</a:t>
            </a:r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3134A2-D5CD-4A36-A792-2A3BAC488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15" y="3505985"/>
            <a:ext cx="5201300" cy="17823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E 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6719387" cy="18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SIRH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Otras fuentes de información “contenido en matrices bases”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Establecimiento (no ID_SERV)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Correlativo de Contrato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11" y="4016050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91" y="5149683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25" y="3429000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738" y="5288362"/>
            <a:ext cx="1038550" cy="1038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60" y="4966910"/>
            <a:ext cx="1038550" cy="1038550"/>
          </a:xfrm>
          <a:prstGeom prst="rect">
            <a:avLst/>
          </a:prstGeom>
        </p:spPr>
      </p:pic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741578" y="3653486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F1C7D5-1D96-4C5E-9B38-1D5A5A733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5627" y="1891402"/>
            <a:ext cx="4410075" cy="1381125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4612D94-971B-462F-BCA8-E93C9BCC288E}"/>
              </a:ext>
            </a:extLst>
          </p:cNvPr>
          <p:cNvSpPr/>
          <p:nvPr/>
        </p:nvSpPr>
        <p:spPr>
          <a:xfrm>
            <a:off x="3870664" y="2814217"/>
            <a:ext cx="5566299" cy="301843"/>
          </a:xfrm>
          <a:prstGeom prst="rightArrow">
            <a:avLst>
              <a:gd name="adj1" fmla="val 50000"/>
              <a:gd name="adj2" fmla="val 17647"/>
            </a:avLst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Observaciones y errores frecuentes – Matriz 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0" name="8 Diagrama">
            <a:extLst>
              <a:ext uri="{FF2B5EF4-FFF2-40B4-BE49-F238E27FC236}">
                <a16:creationId xmlns:a16="http://schemas.microsoft.com/office/drawing/2014/main" id="{D2A2AD8B-0E5B-8049-B34A-CC10533F591D}"/>
              </a:ext>
            </a:extLst>
          </p:cNvPr>
          <p:cNvGraphicFramePr/>
          <p:nvPr>
            <p:extLst/>
          </p:nvPr>
        </p:nvGraphicFramePr>
        <p:xfrm>
          <a:off x="8431306" y="3893274"/>
          <a:ext cx="3383998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400" y="2477651"/>
            <a:ext cx="11217910" cy="1153318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Establecimiento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Error en el tipo de campo, se debe informar el establecimiento al cual pertenece el funcionario, no se debe ingresar el nombre del establecimiento y menos ingresar el ID_SERV (160401)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79363461-546C-6541-96E6-7319BC632E0B}"/>
              </a:ext>
            </a:extLst>
          </p:cNvPr>
          <p:cNvSpPr txBox="1">
            <a:spLocks/>
          </p:cNvSpPr>
          <p:nvPr/>
        </p:nvSpPr>
        <p:spPr>
          <a:xfrm>
            <a:off x="406399" y="3817255"/>
            <a:ext cx="8346983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>
                <a:solidFill>
                  <a:srgbClr val="000000"/>
                </a:solidFill>
              </a:rPr>
              <a:t>Correlativo de contrato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MX" kern="0" dirty="0">
                <a:solidFill>
                  <a:srgbClr val="000000"/>
                </a:solidFill>
              </a:rPr>
              <a:t>Dato que corresponde a la cantidad de contratos ejemplo: 1,2,3, etc.</a:t>
            </a:r>
            <a:r>
              <a:rPr lang="es-ES" kern="0" dirty="0">
                <a:solidFill>
                  <a:srgbClr val="000000"/>
                </a:solidFill>
              </a:rPr>
              <a:t> No es el correlativo de provisión ejemplo: 500001</a:t>
            </a: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no dejar: en cero, blanco, datos alfanuméricos </a:t>
            </a:r>
            <a:endParaRPr lang="es-MX" kern="0" dirty="0">
              <a:solidFill>
                <a:srgbClr val="000000"/>
              </a:solidFill>
            </a:endParaRPr>
          </a:p>
        </p:txBody>
      </p:sp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id="{0E25BCF5-652B-614D-AACC-68335C869147}"/>
              </a:ext>
            </a:extLst>
          </p:cNvPr>
          <p:cNvSpPr txBox="1">
            <a:spLocks/>
          </p:cNvSpPr>
          <p:nvPr/>
        </p:nvSpPr>
        <p:spPr>
          <a:xfrm>
            <a:off x="487045" y="1292015"/>
            <a:ext cx="11217910" cy="96686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Campos de </a:t>
            </a:r>
            <a:r>
              <a:rPr lang="es-ES" b="1" kern="0" dirty="0">
                <a:solidFill>
                  <a:srgbClr val="000000"/>
                </a:solidFill>
              </a:rPr>
              <a:t>N_HXX  (Horas extraordinarias)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>
                <a:solidFill>
                  <a:srgbClr val="000000"/>
                </a:solidFill>
              </a:rPr>
              <a:t>Tener cuidado de no dejar campos en blanco, y menos dejar campos con datos en </a:t>
            </a:r>
            <a:r>
              <a:rPr lang="es-ES" b="1" kern="0" dirty="0">
                <a:solidFill>
                  <a:srgbClr val="000000"/>
                </a:solidFill>
              </a:rPr>
              <a:t>Texto</a:t>
            </a:r>
            <a:r>
              <a:rPr lang="es-ES" kern="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357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DB392F7-F88F-4457-9AAE-17B39601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932" y="3683225"/>
            <a:ext cx="3768710" cy="27833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7"/>
            <a:ext cx="9886946" cy="4995665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Asegurarse de copiar todos los datos requeridos desde el archivo Excel original hacia el archivo Excel de la matriz de validación.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Utilizar la última versión de la matriz de validación (descargar desde </a:t>
            </a:r>
            <a:r>
              <a:rPr lang="es-ES" sz="1800" kern="0" dirty="0">
                <a:solidFill>
                  <a:srgbClr val="000000"/>
                </a:solidFill>
                <a:hlinkClick r:id="rId4"/>
              </a:rPr>
              <a:t>www.sirh.cl</a:t>
            </a:r>
            <a:r>
              <a:rPr lang="es-ES" sz="1800" kern="0" dirty="0">
                <a:solidFill>
                  <a:srgbClr val="000000"/>
                </a:solidFill>
              </a:rPr>
              <a:t>) . Además es posible descargar desde DIPRES (pero no tiene columna de </a:t>
            </a:r>
            <a:r>
              <a:rPr lang="es-ES" sz="1800" kern="0" dirty="0" err="1">
                <a:solidFill>
                  <a:srgbClr val="000000"/>
                </a:solidFill>
              </a:rPr>
              <a:t>estab</a:t>
            </a:r>
            <a:r>
              <a:rPr lang="es-ES" sz="1800" kern="0" dirty="0">
                <a:solidFill>
                  <a:srgbClr val="000000"/>
                </a:solidFill>
              </a:rPr>
              <a:t> y </a:t>
            </a:r>
            <a:r>
              <a:rPr lang="es-ES" sz="1800" kern="0" dirty="0" err="1">
                <a:solidFill>
                  <a:srgbClr val="000000"/>
                </a:solidFill>
              </a:rPr>
              <a:t>corr_cto</a:t>
            </a:r>
            <a:r>
              <a:rPr lang="es-ES" sz="1800" kern="0" dirty="0">
                <a:solidFill>
                  <a:srgbClr val="000000"/>
                </a:solidFill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Asegurar de incluir los campos de “establecimiento” y “correlativo”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Las correcciones se deben hacer en: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es antes del cierre en SIRH y luego volver a procesar</a:t>
            </a:r>
          </a:p>
          <a:p>
            <a:pPr marL="48335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kern="0" dirty="0">
                <a:solidFill>
                  <a:srgbClr val="000000"/>
                </a:solidFill>
              </a:rPr>
              <a:t>Si el trimestre esta cerrado, realizarlas en el archivo.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>
                <a:solidFill>
                  <a:srgbClr val="000000"/>
                </a:solidFill>
              </a:rPr>
              <a:t>Copiar la sección de fórmulas para todos los registros</a:t>
            </a: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8680585" y="4799712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3A00247-B021-451A-8BE0-5834C496B5F7}"/>
              </a:ext>
            </a:extLst>
          </p:cNvPr>
          <p:cNvSpPr/>
          <p:nvPr/>
        </p:nvSpPr>
        <p:spPr>
          <a:xfrm>
            <a:off x="6096000" y="4678530"/>
            <a:ext cx="1391203" cy="275208"/>
          </a:xfrm>
          <a:prstGeom prst="rightArrow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todas las columnas de la matriz de validación e identificar errores.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3733800" cy="208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05" y="3429000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A44F6-669B-B14E-ABA9-6A57F244314F}"/>
              </a:ext>
            </a:extLst>
          </p:cNvPr>
          <p:cNvSpPr/>
          <p:nvPr/>
        </p:nvSpPr>
        <p:spPr>
          <a:xfrm>
            <a:off x="4481490" y="2211337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4117337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1275DC-3ED0-6447-BF7B-414C9081EABC}"/>
              </a:ext>
            </a:extLst>
          </p:cNvPr>
          <p:cNvSpPr/>
          <p:nvPr/>
        </p:nvSpPr>
        <p:spPr>
          <a:xfrm>
            <a:off x="6408951" y="3080374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048" y="3853609"/>
            <a:ext cx="3364888" cy="16981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352" y="4468991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</TotalTime>
  <Words>598</Words>
  <Application>Microsoft Office PowerPoint</Application>
  <PresentationFormat>Panorámica</PresentationFormat>
  <Paragraphs>120</Paragraphs>
  <Slides>13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Verdana</vt:lpstr>
      <vt:lpstr>Wingdings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Estructura General de las matrices</vt:lpstr>
      <vt:lpstr>Matriz E - Fuentes de información</vt:lpstr>
      <vt:lpstr>Observaciones y errores frecuentes – Matriz E</vt:lpstr>
      <vt:lpstr>Aplicar Matriz de Validación</vt:lpstr>
      <vt:lpstr>Aplicar Matriz de Validación – Corregir Errores</vt:lpstr>
      <vt:lpstr>Recomendaciones Generales</vt:lpstr>
      <vt:lpstr>Desafíos – Integración de Sistemas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cristian marcelo vasquez anabalon</cp:lastModifiedBy>
  <cp:revision>333</cp:revision>
  <dcterms:created xsi:type="dcterms:W3CDTF">2018-02-12T19:45:10Z</dcterms:created>
  <dcterms:modified xsi:type="dcterms:W3CDTF">2018-12-11T01:20:01Z</dcterms:modified>
</cp:coreProperties>
</file>