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3" r:id="rId2"/>
    <p:sldMasterId id="2147483665" r:id="rId3"/>
  </p:sldMasterIdLst>
  <p:notesMasterIdLst>
    <p:notesMasterId r:id="rId25"/>
  </p:notesMasterIdLst>
  <p:sldIdLst>
    <p:sldId id="256" r:id="rId4"/>
    <p:sldId id="526" r:id="rId5"/>
    <p:sldId id="532" r:id="rId6"/>
    <p:sldId id="527" r:id="rId7"/>
    <p:sldId id="528" r:id="rId8"/>
    <p:sldId id="529" r:id="rId9"/>
    <p:sldId id="530" r:id="rId10"/>
    <p:sldId id="531" r:id="rId11"/>
    <p:sldId id="541" r:id="rId12"/>
    <p:sldId id="542" r:id="rId13"/>
    <p:sldId id="543" r:id="rId14"/>
    <p:sldId id="544" r:id="rId15"/>
    <p:sldId id="540" r:id="rId16"/>
    <p:sldId id="538" r:id="rId17"/>
    <p:sldId id="539" r:id="rId18"/>
    <p:sldId id="533" r:id="rId19"/>
    <p:sldId id="534" r:id="rId20"/>
    <p:sldId id="536" r:id="rId21"/>
    <p:sldId id="537" r:id="rId22"/>
    <p:sldId id="545" r:id="rId23"/>
    <p:sldId id="261" r:id="rId24"/>
  </p:sldIdLst>
  <p:sldSz cx="9144000" cy="6858000" type="screen4x3"/>
  <p:notesSz cx="7302500" cy="95885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E454A"/>
    <a:srgbClr val="E10202"/>
    <a:srgbClr val="EF4144"/>
    <a:srgbClr val="005FA1"/>
    <a:srgbClr val="808080"/>
    <a:srgbClr val="E17068"/>
    <a:srgbClr val="404040"/>
    <a:srgbClr val="CCCC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Estilo oscuro 2 - Énfasis 1/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06" autoAdjust="0"/>
    <p:restoredTop sz="99833" autoAdjust="0"/>
  </p:normalViewPr>
  <p:slideViewPr>
    <p:cSldViewPr snapToObjects="1">
      <p:cViewPr>
        <p:scale>
          <a:sx n="78" d="100"/>
          <a:sy n="78" d="100"/>
        </p:scale>
        <p:origin x="-78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22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31C79E-738E-4161-9BEB-365AD07F789B}" type="doc">
      <dgm:prSet loTypeId="urn:microsoft.com/office/officeart/2005/8/layout/chevron1" loCatId="process" qsTypeId="urn:microsoft.com/office/officeart/2005/8/quickstyle/simple1" qsCatId="simple" csTypeId="urn:microsoft.com/office/officeart/2005/8/colors/colorful1#1" csCatId="colorful" phldr="1"/>
      <dgm:spPr/>
    </dgm:pt>
    <dgm:pt modelId="{AE9CB514-DBE9-434B-8B30-93473B4CFDF1}">
      <dgm:prSet phldrT="[Texto]"/>
      <dgm:spPr/>
      <dgm:t>
        <a:bodyPr/>
        <a:lstStyle/>
        <a:p>
          <a:r>
            <a:rPr lang="es-CL" dirty="0" smtClean="0"/>
            <a:t>4 meses</a:t>
          </a:r>
          <a:endParaRPr lang="es-MX" dirty="0"/>
        </a:p>
      </dgm:t>
    </dgm:pt>
    <dgm:pt modelId="{E77305EA-93C8-4E33-8A53-60597BB6E869}" type="parTrans" cxnId="{DE2BC0BA-02CD-495E-BA95-99E7949705E1}">
      <dgm:prSet/>
      <dgm:spPr/>
      <dgm:t>
        <a:bodyPr/>
        <a:lstStyle/>
        <a:p>
          <a:endParaRPr lang="es-MX"/>
        </a:p>
      </dgm:t>
    </dgm:pt>
    <dgm:pt modelId="{2C715F6C-B698-4B3A-A218-22C4BAFD9997}" type="sibTrans" cxnId="{DE2BC0BA-02CD-495E-BA95-99E7949705E1}">
      <dgm:prSet/>
      <dgm:spPr/>
      <dgm:t>
        <a:bodyPr/>
        <a:lstStyle/>
        <a:p>
          <a:endParaRPr lang="es-MX"/>
        </a:p>
      </dgm:t>
    </dgm:pt>
    <dgm:pt modelId="{F0D3D243-545E-4727-84AD-0CB5CBB1F9A1}">
      <dgm:prSet phldrT="[Texto]"/>
      <dgm:spPr/>
      <dgm:t>
        <a:bodyPr/>
        <a:lstStyle/>
        <a:p>
          <a:r>
            <a:rPr lang="es-CL" dirty="0" smtClean="0"/>
            <a:t>Año 2</a:t>
          </a:r>
          <a:endParaRPr lang="es-MX" dirty="0"/>
        </a:p>
      </dgm:t>
    </dgm:pt>
    <dgm:pt modelId="{2E0D7503-D4B7-4705-B994-338416C0B98B}" type="parTrans" cxnId="{C87E37FA-6EC0-4269-B1CF-D2EEE6C9F02E}">
      <dgm:prSet/>
      <dgm:spPr/>
      <dgm:t>
        <a:bodyPr/>
        <a:lstStyle/>
        <a:p>
          <a:endParaRPr lang="es-MX"/>
        </a:p>
      </dgm:t>
    </dgm:pt>
    <dgm:pt modelId="{9309B79B-F0B1-4063-A018-3FBC79CE7735}" type="sibTrans" cxnId="{C87E37FA-6EC0-4269-B1CF-D2EEE6C9F02E}">
      <dgm:prSet/>
      <dgm:spPr/>
      <dgm:t>
        <a:bodyPr/>
        <a:lstStyle/>
        <a:p>
          <a:endParaRPr lang="es-MX"/>
        </a:p>
      </dgm:t>
    </dgm:pt>
    <dgm:pt modelId="{E75FF424-8495-48C1-BE74-EB54EE1E3118}">
      <dgm:prSet phldrT="[Texto]"/>
      <dgm:spPr/>
      <dgm:t>
        <a:bodyPr/>
        <a:lstStyle/>
        <a:p>
          <a:r>
            <a:rPr lang="es-CL" dirty="0" smtClean="0"/>
            <a:t>Año 3</a:t>
          </a:r>
          <a:endParaRPr lang="es-MX" dirty="0"/>
        </a:p>
      </dgm:t>
    </dgm:pt>
    <dgm:pt modelId="{A94C3AB9-8945-4AA4-A4E0-9187D2D0D0A7}" type="parTrans" cxnId="{E9DBFFB9-57BC-4EEC-852C-AB83C2B7E205}">
      <dgm:prSet/>
      <dgm:spPr/>
      <dgm:t>
        <a:bodyPr/>
        <a:lstStyle/>
        <a:p>
          <a:endParaRPr lang="es-MX"/>
        </a:p>
      </dgm:t>
    </dgm:pt>
    <dgm:pt modelId="{701F5BFF-C4F3-459F-A17B-D68DBD640856}" type="sibTrans" cxnId="{E9DBFFB9-57BC-4EEC-852C-AB83C2B7E205}">
      <dgm:prSet/>
      <dgm:spPr/>
      <dgm:t>
        <a:bodyPr/>
        <a:lstStyle/>
        <a:p>
          <a:endParaRPr lang="es-MX"/>
        </a:p>
      </dgm:t>
    </dgm:pt>
    <dgm:pt modelId="{F5B1F5C1-9FED-49FA-842B-10DA90D0B2C5}">
      <dgm:prSet phldrT="[Texto]"/>
      <dgm:spPr/>
      <dgm:t>
        <a:bodyPr/>
        <a:lstStyle/>
        <a:p>
          <a:r>
            <a:rPr lang="es-CL" dirty="0" smtClean="0"/>
            <a:t>Año 4</a:t>
          </a:r>
          <a:endParaRPr lang="es-MX" dirty="0"/>
        </a:p>
      </dgm:t>
    </dgm:pt>
    <dgm:pt modelId="{C3AA68E4-B059-402F-B5E3-A51E50B94C0C}" type="parTrans" cxnId="{B87788CA-0E0B-4501-B9C4-378168335E37}">
      <dgm:prSet/>
      <dgm:spPr/>
      <dgm:t>
        <a:bodyPr/>
        <a:lstStyle/>
        <a:p>
          <a:endParaRPr lang="es-MX"/>
        </a:p>
      </dgm:t>
    </dgm:pt>
    <dgm:pt modelId="{963C1133-850E-49EB-9CB9-3F00011352AE}" type="sibTrans" cxnId="{B87788CA-0E0B-4501-B9C4-378168335E37}">
      <dgm:prSet/>
      <dgm:spPr/>
      <dgm:t>
        <a:bodyPr/>
        <a:lstStyle/>
        <a:p>
          <a:endParaRPr lang="es-MX"/>
        </a:p>
      </dgm:t>
    </dgm:pt>
    <dgm:pt modelId="{A2BA4FDA-E2B4-4516-9D05-EC387DED236B}">
      <dgm:prSet phldrT="[Texto]"/>
      <dgm:spPr/>
      <dgm:t>
        <a:bodyPr/>
        <a:lstStyle/>
        <a:p>
          <a:r>
            <a:rPr lang="es-CL" dirty="0" smtClean="0"/>
            <a:t>Año 5</a:t>
          </a:r>
          <a:endParaRPr lang="es-MX" dirty="0"/>
        </a:p>
      </dgm:t>
    </dgm:pt>
    <dgm:pt modelId="{849C8C48-23D2-4DC7-9E00-6FA5A9DEF447}" type="parTrans" cxnId="{5E35317B-E520-4874-9967-9F11A79A102E}">
      <dgm:prSet/>
      <dgm:spPr/>
      <dgm:t>
        <a:bodyPr/>
        <a:lstStyle/>
        <a:p>
          <a:endParaRPr lang="es-MX"/>
        </a:p>
      </dgm:t>
    </dgm:pt>
    <dgm:pt modelId="{338B7D3E-9380-465D-8D9D-496567F259F6}" type="sibTrans" cxnId="{5E35317B-E520-4874-9967-9F11A79A102E}">
      <dgm:prSet/>
      <dgm:spPr/>
      <dgm:t>
        <a:bodyPr/>
        <a:lstStyle/>
        <a:p>
          <a:endParaRPr lang="es-MX"/>
        </a:p>
      </dgm:t>
    </dgm:pt>
    <dgm:pt modelId="{8AA3694A-4E2B-44FA-9E76-701A48132173}">
      <dgm:prSet phldrT="[Texto]"/>
      <dgm:spPr/>
      <dgm:t>
        <a:bodyPr/>
        <a:lstStyle/>
        <a:p>
          <a:r>
            <a:rPr lang="es-CL" dirty="0" smtClean="0"/>
            <a:t>Año 6</a:t>
          </a:r>
          <a:endParaRPr lang="es-MX" dirty="0"/>
        </a:p>
      </dgm:t>
    </dgm:pt>
    <dgm:pt modelId="{B872CE7D-81A9-4EC3-A8B3-E7F88B1CA22F}" type="parTrans" cxnId="{7EC7C05A-4EFF-45A4-8BED-D5934D63D814}">
      <dgm:prSet/>
      <dgm:spPr/>
      <dgm:t>
        <a:bodyPr/>
        <a:lstStyle/>
        <a:p>
          <a:endParaRPr lang="es-MX"/>
        </a:p>
      </dgm:t>
    </dgm:pt>
    <dgm:pt modelId="{9E10E3EB-5B98-40D6-BD2F-160ABEF0D5A9}" type="sibTrans" cxnId="{7EC7C05A-4EFF-45A4-8BED-D5934D63D814}">
      <dgm:prSet/>
      <dgm:spPr/>
      <dgm:t>
        <a:bodyPr/>
        <a:lstStyle/>
        <a:p>
          <a:endParaRPr lang="es-MX"/>
        </a:p>
      </dgm:t>
    </dgm:pt>
    <dgm:pt modelId="{4E9E3707-36A9-4978-A4BB-70E533947D5A}">
      <dgm:prSet phldrT="[Texto]"/>
      <dgm:spPr/>
      <dgm:t>
        <a:bodyPr/>
        <a:lstStyle/>
        <a:p>
          <a:r>
            <a:rPr lang="es-CL" dirty="0" smtClean="0"/>
            <a:t>Año 1</a:t>
          </a:r>
          <a:endParaRPr lang="es-MX" dirty="0"/>
        </a:p>
      </dgm:t>
    </dgm:pt>
    <dgm:pt modelId="{73F4A2EF-518D-46EC-A9D4-A9596F114814}" type="parTrans" cxnId="{9BF4BEFB-53AD-4C0B-8397-513341F52C6A}">
      <dgm:prSet/>
      <dgm:spPr/>
      <dgm:t>
        <a:bodyPr/>
        <a:lstStyle/>
        <a:p>
          <a:endParaRPr lang="es-MX"/>
        </a:p>
      </dgm:t>
    </dgm:pt>
    <dgm:pt modelId="{CF6BEC7E-0842-48ED-9F6B-E130F4BBAF79}" type="sibTrans" cxnId="{9BF4BEFB-53AD-4C0B-8397-513341F52C6A}">
      <dgm:prSet/>
      <dgm:spPr/>
      <dgm:t>
        <a:bodyPr/>
        <a:lstStyle/>
        <a:p>
          <a:endParaRPr lang="es-MX"/>
        </a:p>
      </dgm:t>
    </dgm:pt>
    <dgm:pt modelId="{0CB7684F-0153-45A1-9633-3062495356CE}" type="pres">
      <dgm:prSet presAssocID="{1031C79E-738E-4161-9BEB-365AD07F789B}" presName="Name0" presStyleCnt="0">
        <dgm:presLayoutVars>
          <dgm:dir/>
          <dgm:animLvl val="lvl"/>
          <dgm:resizeHandles val="exact"/>
        </dgm:presLayoutVars>
      </dgm:prSet>
      <dgm:spPr/>
    </dgm:pt>
    <dgm:pt modelId="{326EDA61-445D-400D-893A-5CC924DAE825}" type="pres">
      <dgm:prSet presAssocID="{AE9CB514-DBE9-434B-8B30-93473B4CFDF1}" presName="parTxOnly" presStyleLbl="node1" presStyleIdx="0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E4B3AD0-1CA5-4961-B504-785E9BE1D7C9}" type="pres">
      <dgm:prSet presAssocID="{2C715F6C-B698-4B3A-A218-22C4BAFD9997}" presName="parTxOnlySpace" presStyleCnt="0"/>
      <dgm:spPr/>
    </dgm:pt>
    <dgm:pt modelId="{2A64C6A6-D1BF-4C49-B638-54C2734533FA}" type="pres">
      <dgm:prSet presAssocID="{4E9E3707-36A9-4978-A4BB-70E533947D5A}" presName="parTxOnly" presStyleLbl="node1" presStyleIdx="1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9FA9849-1E3A-48ED-838D-CD59C8475ECD}" type="pres">
      <dgm:prSet presAssocID="{CF6BEC7E-0842-48ED-9F6B-E130F4BBAF79}" presName="parTxOnlySpace" presStyleCnt="0"/>
      <dgm:spPr/>
    </dgm:pt>
    <dgm:pt modelId="{0CA2E5DD-9903-476E-85DF-E270C011D0C9}" type="pres">
      <dgm:prSet presAssocID="{F0D3D243-545E-4727-84AD-0CB5CBB1F9A1}" presName="parTxOnly" presStyleLbl="node1" presStyleIdx="2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9EF9E32-E892-4478-AAF0-F6BDE20495E0}" type="pres">
      <dgm:prSet presAssocID="{9309B79B-F0B1-4063-A018-3FBC79CE7735}" presName="parTxOnlySpace" presStyleCnt="0"/>
      <dgm:spPr/>
    </dgm:pt>
    <dgm:pt modelId="{7F9B2446-8396-4EE5-AD97-C5915C1DA73C}" type="pres">
      <dgm:prSet presAssocID="{E75FF424-8495-48C1-BE74-EB54EE1E3118}" presName="parTxOnly" presStyleLbl="node1" presStyleIdx="3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8C80047-B1EA-4AD3-BF72-00C3B14C386A}" type="pres">
      <dgm:prSet presAssocID="{701F5BFF-C4F3-459F-A17B-D68DBD640856}" presName="parTxOnlySpace" presStyleCnt="0"/>
      <dgm:spPr/>
    </dgm:pt>
    <dgm:pt modelId="{278FB538-B35F-4F65-8B7E-74D72A3CD612}" type="pres">
      <dgm:prSet presAssocID="{F5B1F5C1-9FED-49FA-842B-10DA90D0B2C5}" presName="parTxOnly" presStyleLbl="node1" presStyleIdx="4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59BF764-5E59-47FD-BA06-783D0249D406}" type="pres">
      <dgm:prSet presAssocID="{963C1133-850E-49EB-9CB9-3F00011352AE}" presName="parTxOnlySpace" presStyleCnt="0"/>
      <dgm:spPr/>
    </dgm:pt>
    <dgm:pt modelId="{06F26B23-EDED-4CCD-8006-9FF520BD3854}" type="pres">
      <dgm:prSet presAssocID="{A2BA4FDA-E2B4-4516-9D05-EC387DED236B}" presName="parTxOnly" presStyleLbl="node1" presStyleIdx="5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EEECFE7-CEEB-4865-BCE1-FF8A5ABB73D4}" type="pres">
      <dgm:prSet presAssocID="{338B7D3E-9380-465D-8D9D-496567F259F6}" presName="parTxOnlySpace" presStyleCnt="0"/>
      <dgm:spPr/>
    </dgm:pt>
    <dgm:pt modelId="{34A0AA15-6013-460C-9515-70A90C9C70F9}" type="pres">
      <dgm:prSet presAssocID="{8AA3694A-4E2B-44FA-9E76-701A48132173}" presName="parTxOnly" presStyleLbl="node1" presStyleIdx="6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9BF4BEFB-53AD-4C0B-8397-513341F52C6A}" srcId="{1031C79E-738E-4161-9BEB-365AD07F789B}" destId="{4E9E3707-36A9-4978-A4BB-70E533947D5A}" srcOrd="1" destOrd="0" parTransId="{73F4A2EF-518D-46EC-A9D4-A9596F114814}" sibTransId="{CF6BEC7E-0842-48ED-9F6B-E130F4BBAF79}"/>
    <dgm:cxn modelId="{B87788CA-0E0B-4501-B9C4-378168335E37}" srcId="{1031C79E-738E-4161-9BEB-365AD07F789B}" destId="{F5B1F5C1-9FED-49FA-842B-10DA90D0B2C5}" srcOrd="4" destOrd="0" parTransId="{C3AA68E4-B059-402F-B5E3-A51E50B94C0C}" sibTransId="{963C1133-850E-49EB-9CB9-3F00011352AE}"/>
    <dgm:cxn modelId="{2DC932E2-DF6F-4A1E-9B8C-9AB34FA19336}" type="presOf" srcId="{E75FF424-8495-48C1-BE74-EB54EE1E3118}" destId="{7F9B2446-8396-4EE5-AD97-C5915C1DA73C}" srcOrd="0" destOrd="0" presId="urn:microsoft.com/office/officeart/2005/8/layout/chevron1"/>
    <dgm:cxn modelId="{7EC7C05A-4EFF-45A4-8BED-D5934D63D814}" srcId="{1031C79E-738E-4161-9BEB-365AD07F789B}" destId="{8AA3694A-4E2B-44FA-9E76-701A48132173}" srcOrd="6" destOrd="0" parTransId="{B872CE7D-81A9-4EC3-A8B3-E7F88B1CA22F}" sibTransId="{9E10E3EB-5B98-40D6-BD2F-160ABEF0D5A9}"/>
    <dgm:cxn modelId="{0B61DE69-1269-44EC-81A6-5A327BD3DC99}" type="presOf" srcId="{A2BA4FDA-E2B4-4516-9D05-EC387DED236B}" destId="{06F26B23-EDED-4CCD-8006-9FF520BD3854}" srcOrd="0" destOrd="0" presId="urn:microsoft.com/office/officeart/2005/8/layout/chevron1"/>
    <dgm:cxn modelId="{2C11D581-F285-4FA8-A9EF-F41BBB257034}" type="presOf" srcId="{8AA3694A-4E2B-44FA-9E76-701A48132173}" destId="{34A0AA15-6013-460C-9515-70A90C9C70F9}" srcOrd="0" destOrd="0" presId="urn:microsoft.com/office/officeart/2005/8/layout/chevron1"/>
    <dgm:cxn modelId="{F4FDA2F5-1B05-466F-9A11-270DCEE869D4}" type="presOf" srcId="{AE9CB514-DBE9-434B-8B30-93473B4CFDF1}" destId="{326EDA61-445D-400D-893A-5CC924DAE825}" srcOrd="0" destOrd="0" presId="urn:microsoft.com/office/officeart/2005/8/layout/chevron1"/>
    <dgm:cxn modelId="{E9DBFFB9-57BC-4EEC-852C-AB83C2B7E205}" srcId="{1031C79E-738E-4161-9BEB-365AD07F789B}" destId="{E75FF424-8495-48C1-BE74-EB54EE1E3118}" srcOrd="3" destOrd="0" parTransId="{A94C3AB9-8945-4AA4-A4E0-9187D2D0D0A7}" sibTransId="{701F5BFF-C4F3-459F-A17B-D68DBD640856}"/>
    <dgm:cxn modelId="{AA44DBD5-9FE6-466D-96BC-29E8B3BEAB8A}" type="presOf" srcId="{F5B1F5C1-9FED-49FA-842B-10DA90D0B2C5}" destId="{278FB538-B35F-4F65-8B7E-74D72A3CD612}" srcOrd="0" destOrd="0" presId="urn:microsoft.com/office/officeart/2005/8/layout/chevron1"/>
    <dgm:cxn modelId="{4AFF5C3F-43D7-4C08-A889-7B486ED3DEA9}" type="presOf" srcId="{4E9E3707-36A9-4978-A4BB-70E533947D5A}" destId="{2A64C6A6-D1BF-4C49-B638-54C2734533FA}" srcOrd="0" destOrd="0" presId="urn:microsoft.com/office/officeart/2005/8/layout/chevron1"/>
    <dgm:cxn modelId="{C87E37FA-6EC0-4269-B1CF-D2EEE6C9F02E}" srcId="{1031C79E-738E-4161-9BEB-365AD07F789B}" destId="{F0D3D243-545E-4727-84AD-0CB5CBB1F9A1}" srcOrd="2" destOrd="0" parTransId="{2E0D7503-D4B7-4705-B994-338416C0B98B}" sibTransId="{9309B79B-F0B1-4063-A018-3FBC79CE7735}"/>
    <dgm:cxn modelId="{DE2BC0BA-02CD-495E-BA95-99E7949705E1}" srcId="{1031C79E-738E-4161-9BEB-365AD07F789B}" destId="{AE9CB514-DBE9-434B-8B30-93473B4CFDF1}" srcOrd="0" destOrd="0" parTransId="{E77305EA-93C8-4E33-8A53-60597BB6E869}" sibTransId="{2C715F6C-B698-4B3A-A218-22C4BAFD9997}"/>
    <dgm:cxn modelId="{5E35317B-E520-4874-9967-9F11A79A102E}" srcId="{1031C79E-738E-4161-9BEB-365AD07F789B}" destId="{A2BA4FDA-E2B4-4516-9D05-EC387DED236B}" srcOrd="5" destOrd="0" parTransId="{849C8C48-23D2-4DC7-9E00-6FA5A9DEF447}" sibTransId="{338B7D3E-9380-465D-8D9D-496567F259F6}"/>
    <dgm:cxn modelId="{B1DBAAAE-E7ED-44C7-971E-5B512ACF701F}" type="presOf" srcId="{F0D3D243-545E-4727-84AD-0CB5CBB1F9A1}" destId="{0CA2E5DD-9903-476E-85DF-E270C011D0C9}" srcOrd="0" destOrd="0" presId="urn:microsoft.com/office/officeart/2005/8/layout/chevron1"/>
    <dgm:cxn modelId="{5F212FF3-F3FA-45C2-BCDE-6FCA2B9EE5E9}" type="presOf" srcId="{1031C79E-738E-4161-9BEB-365AD07F789B}" destId="{0CB7684F-0153-45A1-9633-3062495356CE}" srcOrd="0" destOrd="0" presId="urn:microsoft.com/office/officeart/2005/8/layout/chevron1"/>
    <dgm:cxn modelId="{DFD30E48-AD20-4042-8C12-AA01446E202A}" type="presParOf" srcId="{0CB7684F-0153-45A1-9633-3062495356CE}" destId="{326EDA61-445D-400D-893A-5CC924DAE825}" srcOrd="0" destOrd="0" presId="urn:microsoft.com/office/officeart/2005/8/layout/chevron1"/>
    <dgm:cxn modelId="{CA3B0078-B6BC-4858-8712-96BBAED16CAE}" type="presParOf" srcId="{0CB7684F-0153-45A1-9633-3062495356CE}" destId="{DE4B3AD0-1CA5-4961-B504-785E9BE1D7C9}" srcOrd="1" destOrd="0" presId="urn:microsoft.com/office/officeart/2005/8/layout/chevron1"/>
    <dgm:cxn modelId="{8BA7530B-E480-4D08-B896-3E7C8E90DF8C}" type="presParOf" srcId="{0CB7684F-0153-45A1-9633-3062495356CE}" destId="{2A64C6A6-D1BF-4C49-B638-54C2734533FA}" srcOrd="2" destOrd="0" presId="urn:microsoft.com/office/officeart/2005/8/layout/chevron1"/>
    <dgm:cxn modelId="{AF17D842-DA54-431E-94FE-D552ADB699A5}" type="presParOf" srcId="{0CB7684F-0153-45A1-9633-3062495356CE}" destId="{E9FA9849-1E3A-48ED-838D-CD59C8475ECD}" srcOrd="3" destOrd="0" presId="urn:microsoft.com/office/officeart/2005/8/layout/chevron1"/>
    <dgm:cxn modelId="{2AF01AC4-5514-40BC-B65C-4FDF58FE2419}" type="presParOf" srcId="{0CB7684F-0153-45A1-9633-3062495356CE}" destId="{0CA2E5DD-9903-476E-85DF-E270C011D0C9}" srcOrd="4" destOrd="0" presId="urn:microsoft.com/office/officeart/2005/8/layout/chevron1"/>
    <dgm:cxn modelId="{5C42621E-FCFF-4B53-AB06-E067A8654DD3}" type="presParOf" srcId="{0CB7684F-0153-45A1-9633-3062495356CE}" destId="{F9EF9E32-E892-4478-AAF0-F6BDE20495E0}" srcOrd="5" destOrd="0" presId="urn:microsoft.com/office/officeart/2005/8/layout/chevron1"/>
    <dgm:cxn modelId="{B7A1E819-9D8D-4BFC-BEE7-2E5ECD7B2C85}" type="presParOf" srcId="{0CB7684F-0153-45A1-9633-3062495356CE}" destId="{7F9B2446-8396-4EE5-AD97-C5915C1DA73C}" srcOrd="6" destOrd="0" presId="urn:microsoft.com/office/officeart/2005/8/layout/chevron1"/>
    <dgm:cxn modelId="{9C718492-CF4A-4254-9EB9-0C7AD8B4B6D8}" type="presParOf" srcId="{0CB7684F-0153-45A1-9633-3062495356CE}" destId="{B8C80047-B1EA-4AD3-BF72-00C3B14C386A}" srcOrd="7" destOrd="0" presId="urn:microsoft.com/office/officeart/2005/8/layout/chevron1"/>
    <dgm:cxn modelId="{F16C867E-FFDC-4376-88C2-D5B0A6754977}" type="presParOf" srcId="{0CB7684F-0153-45A1-9633-3062495356CE}" destId="{278FB538-B35F-4F65-8B7E-74D72A3CD612}" srcOrd="8" destOrd="0" presId="urn:microsoft.com/office/officeart/2005/8/layout/chevron1"/>
    <dgm:cxn modelId="{2EB50CE8-0F85-411B-8073-0F363D152051}" type="presParOf" srcId="{0CB7684F-0153-45A1-9633-3062495356CE}" destId="{C59BF764-5E59-47FD-BA06-783D0249D406}" srcOrd="9" destOrd="0" presId="urn:microsoft.com/office/officeart/2005/8/layout/chevron1"/>
    <dgm:cxn modelId="{FA80E5CA-5A84-4CCA-A1A7-E9A8DF660F08}" type="presParOf" srcId="{0CB7684F-0153-45A1-9633-3062495356CE}" destId="{06F26B23-EDED-4CCD-8006-9FF520BD3854}" srcOrd="10" destOrd="0" presId="urn:microsoft.com/office/officeart/2005/8/layout/chevron1"/>
    <dgm:cxn modelId="{5841A5FA-B83A-4919-9E4A-6802A90332DA}" type="presParOf" srcId="{0CB7684F-0153-45A1-9633-3062495356CE}" destId="{DEEECFE7-CEEB-4865-BCE1-FF8A5ABB73D4}" srcOrd="11" destOrd="0" presId="urn:microsoft.com/office/officeart/2005/8/layout/chevron1"/>
    <dgm:cxn modelId="{A866E1CE-A424-4D93-9E8E-2879FC8686DC}" type="presParOf" srcId="{0CB7684F-0153-45A1-9633-3062495356CE}" destId="{34A0AA15-6013-460C-9515-70A90C9C70F9}" srcOrd="1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26EDA61-445D-400D-893A-5CC924DAE825}">
      <dsp:nvSpPr>
        <dsp:cNvPr id="0" name=""/>
        <dsp:cNvSpPr/>
      </dsp:nvSpPr>
      <dsp:spPr>
        <a:xfrm>
          <a:off x="0" y="480440"/>
          <a:ext cx="1327647" cy="531059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700" kern="1200" dirty="0" smtClean="0"/>
            <a:t>4 meses</a:t>
          </a:r>
          <a:endParaRPr lang="es-MX" sz="1700" kern="1200" dirty="0"/>
        </a:p>
      </dsp:txBody>
      <dsp:txXfrm>
        <a:off x="0" y="480440"/>
        <a:ext cx="1327647" cy="531059"/>
      </dsp:txXfrm>
    </dsp:sp>
    <dsp:sp modelId="{2A64C6A6-D1BF-4C49-B638-54C2734533FA}">
      <dsp:nvSpPr>
        <dsp:cNvPr id="0" name=""/>
        <dsp:cNvSpPr/>
      </dsp:nvSpPr>
      <dsp:spPr>
        <a:xfrm>
          <a:off x="1194882" y="480440"/>
          <a:ext cx="1327647" cy="531059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700" kern="1200" dirty="0" smtClean="0"/>
            <a:t>Año 1</a:t>
          </a:r>
          <a:endParaRPr lang="es-MX" sz="1700" kern="1200" dirty="0"/>
        </a:p>
      </dsp:txBody>
      <dsp:txXfrm>
        <a:off x="1194882" y="480440"/>
        <a:ext cx="1327647" cy="531059"/>
      </dsp:txXfrm>
    </dsp:sp>
    <dsp:sp modelId="{0CA2E5DD-9903-476E-85DF-E270C011D0C9}">
      <dsp:nvSpPr>
        <dsp:cNvPr id="0" name=""/>
        <dsp:cNvSpPr/>
      </dsp:nvSpPr>
      <dsp:spPr>
        <a:xfrm>
          <a:off x="2389765" y="480440"/>
          <a:ext cx="1327647" cy="531059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700" kern="1200" dirty="0" smtClean="0"/>
            <a:t>Año 2</a:t>
          </a:r>
          <a:endParaRPr lang="es-MX" sz="1700" kern="1200" dirty="0"/>
        </a:p>
      </dsp:txBody>
      <dsp:txXfrm>
        <a:off x="2389765" y="480440"/>
        <a:ext cx="1327647" cy="531059"/>
      </dsp:txXfrm>
    </dsp:sp>
    <dsp:sp modelId="{7F9B2446-8396-4EE5-AD97-C5915C1DA73C}">
      <dsp:nvSpPr>
        <dsp:cNvPr id="0" name=""/>
        <dsp:cNvSpPr/>
      </dsp:nvSpPr>
      <dsp:spPr>
        <a:xfrm>
          <a:off x="3584648" y="480440"/>
          <a:ext cx="1327647" cy="531059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700" kern="1200" dirty="0" smtClean="0"/>
            <a:t>Año 3</a:t>
          </a:r>
          <a:endParaRPr lang="es-MX" sz="1700" kern="1200" dirty="0"/>
        </a:p>
      </dsp:txBody>
      <dsp:txXfrm>
        <a:off x="3584648" y="480440"/>
        <a:ext cx="1327647" cy="531059"/>
      </dsp:txXfrm>
    </dsp:sp>
    <dsp:sp modelId="{278FB538-B35F-4F65-8B7E-74D72A3CD612}">
      <dsp:nvSpPr>
        <dsp:cNvPr id="0" name=""/>
        <dsp:cNvSpPr/>
      </dsp:nvSpPr>
      <dsp:spPr>
        <a:xfrm>
          <a:off x="4779531" y="480440"/>
          <a:ext cx="1327647" cy="531059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700" kern="1200" dirty="0" smtClean="0"/>
            <a:t>Año 4</a:t>
          </a:r>
          <a:endParaRPr lang="es-MX" sz="1700" kern="1200" dirty="0"/>
        </a:p>
      </dsp:txBody>
      <dsp:txXfrm>
        <a:off x="4779531" y="480440"/>
        <a:ext cx="1327647" cy="531059"/>
      </dsp:txXfrm>
    </dsp:sp>
    <dsp:sp modelId="{06F26B23-EDED-4CCD-8006-9FF520BD3854}">
      <dsp:nvSpPr>
        <dsp:cNvPr id="0" name=""/>
        <dsp:cNvSpPr/>
      </dsp:nvSpPr>
      <dsp:spPr>
        <a:xfrm>
          <a:off x="5974413" y="480440"/>
          <a:ext cx="1327647" cy="531059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700" kern="1200" dirty="0" smtClean="0"/>
            <a:t>Año 5</a:t>
          </a:r>
          <a:endParaRPr lang="es-MX" sz="1700" kern="1200" dirty="0"/>
        </a:p>
      </dsp:txBody>
      <dsp:txXfrm>
        <a:off x="5974413" y="480440"/>
        <a:ext cx="1327647" cy="531059"/>
      </dsp:txXfrm>
    </dsp:sp>
    <dsp:sp modelId="{34A0AA15-6013-460C-9515-70A90C9C70F9}">
      <dsp:nvSpPr>
        <dsp:cNvPr id="0" name=""/>
        <dsp:cNvSpPr/>
      </dsp:nvSpPr>
      <dsp:spPr>
        <a:xfrm>
          <a:off x="7169296" y="480440"/>
          <a:ext cx="1327647" cy="531059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700" kern="1200" dirty="0" smtClean="0"/>
            <a:t>Año 6</a:t>
          </a:r>
          <a:endParaRPr lang="es-MX" sz="1700" kern="1200" dirty="0"/>
        </a:p>
      </dsp:txBody>
      <dsp:txXfrm>
        <a:off x="7169296" y="480440"/>
        <a:ext cx="1327647" cy="5310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3888" cy="479425"/>
          </a:xfrm>
          <a:prstGeom prst="rect">
            <a:avLst/>
          </a:prstGeom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37025" y="0"/>
            <a:ext cx="3163888" cy="479425"/>
          </a:xfrm>
          <a:prstGeom prst="rect">
            <a:avLst/>
          </a:prstGeom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27D63976-A09B-422C-A76C-A01BE3815175}" type="datetime1">
              <a:rPr lang="en-US"/>
              <a:pPr>
                <a:defRPr/>
              </a:pPr>
              <a:t>8/7/2014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4125" y="719138"/>
            <a:ext cx="4794250" cy="3595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6515" tIns="48257" rIns="96515" bIns="48257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s-E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0250" y="4554538"/>
            <a:ext cx="5842000" cy="4314825"/>
          </a:xfrm>
          <a:prstGeom prst="rect">
            <a:avLst/>
          </a:prstGeom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07488"/>
            <a:ext cx="3163888" cy="479425"/>
          </a:xfrm>
          <a:prstGeom prst="rect">
            <a:avLst/>
          </a:prstGeom>
        </p:spPr>
        <p:txBody>
          <a:bodyPr vert="horz" wrap="square" lIns="96515" tIns="48257" rIns="96515" bIns="48257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37025" y="9107488"/>
            <a:ext cx="3163888" cy="479425"/>
          </a:xfrm>
          <a:prstGeom prst="rect">
            <a:avLst/>
          </a:prstGeom>
        </p:spPr>
        <p:txBody>
          <a:bodyPr vert="horz" wrap="square" lIns="96515" tIns="48257" rIns="96515" bIns="48257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CA800EAF-4BAA-453B-98A6-187E5279776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49107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00200"/>
            <a:ext cx="7772400" cy="936625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400"/>
            </a:lvl1pPr>
          </a:lstStyle>
          <a:p>
            <a:pPr lvl="0"/>
            <a:r>
              <a:rPr lang="es-ES" noProof="0" smtClean="0"/>
              <a:t>Haga clic para modificar el estilo de título del patrón</a:t>
            </a:r>
            <a:endParaRPr lang="en-US" noProof="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590800"/>
            <a:ext cx="6400800" cy="609600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noProof="0" smtClean="0"/>
              <a:t>Haga clic para modificar el estilo de subtítulo del patrón</a:t>
            </a:r>
            <a:endParaRPr lang="en-US" noProof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F5AB218A-779F-486A-8BEF-148446971BE1}" type="datetime1">
              <a:rPr lang="en-US"/>
              <a:pPr>
                <a:defRPr/>
              </a:pPr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5D42F40-AAB0-401F-B444-4E702479583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42540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B5E11-DAB0-45F3-9BEB-8042C3C9EEC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33049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4F6EC-8602-47F4-AEB0-D5F5BADDE33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2079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6FE9A-E077-4CC1-9183-A207121B275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754895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426CB-57D0-4114-A9B7-7E7AD09032D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31953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A781D-29CF-481A-B7DE-7FA34DDC212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00068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198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4102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754BC-FAFF-4629-A3DD-A4E569239AD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644610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F1280A6D-5FA6-4DA1-AE9E-8BAAB5A04BC8}" type="datetime1">
              <a:rPr lang="en-US"/>
              <a:pPr>
                <a:defRPr/>
              </a:pPr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9EEB2360-A8A8-4F41-BE4A-6BC1488DD57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56567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51A24DE-D7BF-4556-B709-1B287146C799}" type="datetime1">
              <a:rPr lang="en-US"/>
              <a:pPr>
                <a:defRPr/>
              </a:pPr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FD6E269A-998F-4917-8B64-372EFFF92D8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077244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E4ABA10E-B8AB-4F1D-AA81-7225E868F8BD}" type="datetime1">
              <a:rPr lang="en-US"/>
              <a:pPr>
                <a:defRPr/>
              </a:pPr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F4399C8-D329-4D86-A8E9-422F3DEA1BC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055357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7438B022-9BD3-4FFF-9340-0167748AD88F}" type="datetime1">
              <a:rPr lang="en-US"/>
              <a:pPr>
                <a:defRPr/>
              </a:pPr>
              <a:t>8/7/2014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B2ED710F-8E1C-4513-B9CF-EED0DD6DC46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888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21F77E6-8D50-4732-8B81-2AFAD801D413}" type="datetime1">
              <a:rPr lang="en-US"/>
              <a:pPr>
                <a:defRPr/>
              </a:pPr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1CE12556-4148-4081-8C56-725EFC387BB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88196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A8057F0B-2FC4-4459-A3E4-6401789B7BCA}" type="datetime1">
              <a:rPr lang="en-US"/>
              <a:pPr>
                <a:defRPr/>
              </a:pPr>
              <a:t>8/7/2014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4326A1B6-8B65-466F-89DC-77BC3275014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19940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A97C419A-2933-4B76-A218-79AE9302CDAA}" type="datetime1">
              <a:rPr lang="en-US"/>
              <a:pPr>
                <a:defRPr/>
              </a:pPr>
              <a:t>8/7/2014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C2B1B1DF-A937-4D71-99CA-DB61749BB6B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87659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BEDBFCE-EA55-4C53-9972-E978F9CD2C54}" type="datetime1">
              <a:rPr lang="en-US"/>
              <a:pPr>
                <a:defRPr/>
              </a:pPr>
              <a:t>8/7/2014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8E5B5B9A-CB4E-4AAB-9C0B-1400320D0C5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56398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55EBC88E-9F3C-412E-A983-11ACAB55CDC3}" type="datetime1">
              <a:rPr lang="en-US"/>
              <a:pPr>
                <a:defRPr/>
              </a:pPr>
              <a:t>8/7/2014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9631AF69-BD00-4601-B240-5540408CF56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386496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A6986A30-703B-454A-9214-B23D28EC7DCF}" type="datetime1">
              <a:rPr lang="en-US"/>
              <a:pPr>
                <a:defRPr/>
              </a:pPr>
              <a:t>8/7/2014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E2C6D476-2B7E-45B0-8D45-16CD1356CCE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77048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B72B9522-F513-4AEA-AF32-5C1F1E2EFA29}" type="datetime1">
              <a:rPr lang="en-US"/>
              <a:pPr>
                <a:defRPr/>
              </a:pPr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305750C4-F171-46CB-9352-D9BFA60053B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74299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43C52848-4789-47AA-8E19-F87615EE1E0B}" type="datetime1">
              <a:rPr lang="en-US"/>
              <a:pPr>
                <a:defRPr/>
              </a:pPr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BE1BCA49-6978-48A3-80B6-86EF399FE5B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0324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456C8D90-695F-4F07-BF43-2DB4A6CC68D2}" type="datetime1">
              <a:rPr lang="en-US"/>
              <a:pPr>
                <a:defRPr/>
              </a:pPr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6C3903A3-59A1-404F-85C6-CE1DA9CEA75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6352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5A8E33E3-4768-4D39-AA22-C47D3C7920EA}" type="datetime1">
              <a:rPr lang="en-US"/>
              <a:pPr>
                <a:defRPr/>
              </a:pPr>
              <a:t>8/7/2014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5D632F70-ACF5-4D2D-9415-3FC996E4147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0792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5B663A8B-0AA2-4E7D-8C35-B56A7BF3072A}" type="datetime1">
              <a:rPr lang="en-US"/>
              <a:pPr>
                <a:defRPr/>
              </a:pPr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22457-18E4-4177-AB1C-5F1030D59C1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2774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Gobierno de Chile | Ministerio del Interior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DF85D-5B2A-4F24-B2AD-B5E686F0AED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11981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77038DC-CAE8-4D8E-ACB8-7A0B6ABBB6FB}" type="datetime1">
              <a:rPr lang="en-US"/>
              <a:pPr>
                <a:defRPr/>
              </a:pPr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9DBC8-D655-4549-BABC-35A95D1304F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30513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9C468BF1-1A91-4B83-8D33-617626A4660F}" type="datetime1">
              <a:rPr lang="en-US"/>
              <a:pPr>
                <a:defRPr/>
              </a:pPr>
              <a:t>8/7/2014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5DF2A-571F-4E07-9F43-EC2DC3F1D11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3778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CE0FED0A-06F2-4A34-9FAB-1736C9DC29E1}" type="datetime1">
              <a:rPr lang="en-US"/>
              <a:pPr>
                <a:defRPr/>
              </a:pPr>
              <a:t>8/7/2014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A9142-EFA1-4873-A206-C1A00773C81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9906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CB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4"/>
          <p:cNvSpPr>
            <a:spLocks noChangeArrowheads="1"/>
          </p:cNvSpPr>
          <p:nvPr/>
        </p:nvSpPr>
        <p:spPr bwMode="auto">
          <a:xfrm>
            <a:off x="533400" y="3333750"/>
            <a:ext cx="1033463" cy="352425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12899965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027" name="Rectangle 65"/>
          <p:cNvSpPr>
            <a:spLocks noChangeArrowheads="1"/>
          </p:cNvSpPr>
          <p:nvPr/>
        </p:nvSpPr>
        <p:spPr bwMode="auto">
          <a:xfrm>
            <a:off x="1566863" y="3333750"/>
            <a:ext cx="1260475" cy="352425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12899965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1028" name="Picture 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7700" y="3452813"/>
            <a:ext cx="8032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77988" y="3452813"/>
            <a:ext cx="103187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70"/>
          <p:cNvSpPr>
            <a:spLocks noChangeArrowheads="1"/>
          </p:cNvSpPr>
          <p:nvPr/>
        </p:nvSpPr>
        <p:spPr bwMode="auto">
          <a:xfrm>
            <a:off x="533400" y="0"/>
            <a:ext cx="1033463" cy="13716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2700000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031" name="Rectangle 71"/>
          <p:cNvSpPr>
            <a:spLocks noChangeArrowheads="1"/>
          </p:cNvSpPr>
          <p:nvPr/>
        </p:nvSpPr>
        <p:spPr bwMode="auto">
          <a:xfrm>
            <a:off x="1566863" y="0"/>
            <a:ext cx="1260475" cy="137160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27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5211" r:id="rId1"/>
    <p:sldLayoutId id="2147485212" r:id="rId2"/>
    <p:sldLayoutId id="2147485213" r:id="rId3"/>
    <p:sldLayoutId id="2147485214" r:id="rId4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-128"/>
          <a:cs typeface="ヒラギノ角ゴ Pro W3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1645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L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77963"/>
            <a:ext cx="8177213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L" smtClean="0"/>
              <a:t>Click to edit Master text styles</a:t>
            </a:r>
          </a:p>
          <a:p>
            <a:pPr lvl="1"/>
            <a:r>
              <a:rPr lang="en-US" altLang="es-CL" smtClean="0"/>
              <a:t>Second level</a:t>
            </a:r>
          </a:p>
          <a:p>
            <a:pPr lvl="2"/>
            <a:r>
              <a:rPr lang="en-US" altLang="es-CL" smtClean="0"/>
              <a:t>Third level</a:t>
            </a:r>
          </a:p>
          <a:p>
            <a:pPr lvl="3"/>
            <a:r>
              <a:rPr lang="en-US" altLang="es-CL" smtClean="0"/>
              <a:t>Fourth level</a:t>
            </a:r>
          </a:p>
          <a:p>
            <a:pPr lvl="4"/>
            <a:r>
              <a:rPr lang="en-US" altLang="es-CL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50" y="6527800"/>
            <a:ext cx="2895600" cy="2460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898989"/>
                </a:solidFill>
                <a:latin typeface="Verdana" charset="0"/>
                <a:ea typeface="ヒラギノ角ゴ Pro W3" charset="0"/>
                <a:cs typeface="Verdana" charset="0"/>
              </a:defRPr>
            </a:lvl1pPr>
          </a:lstStyle>
          <a:p>
            <a:pPr>
              <a:defRPr/>
            </a:pPr>
            <a:r>
              <a:rPr lang="es-ES_tradnl"/>
              <a:t>Gobierno de Chile | Ministerio del Interior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83313" y="6527800"/>
            <a:ext cx="2133600" cy="1936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98989"/>
                </a:solidFill>
                <a:latin typeface="Verdana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1219688A-813F-4858-99CD-952BBEBDE35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8413750" y="-6350"/>
            <a:ext cx="284163" cy="866775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2700000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8697913" y="0"/>
            <a:ext cx="347662" cy="860425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27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56" name="Rectangle 9"/>
          <p:cNvSpPr>
            <a:spLocks noChangeArrowheads="1"/>
          </p:cNvSpPr>
          <p:nvPr/>
        </p:nvSpPr>
        <p:spPr bwMode="auto">
          <a:xfrm>
            <a:off x="8413750" y="6400800"/>
            <a:ext cx="284163" cy="4572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12899965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57" name="Rectangle 10"/>
          <p:cNvSpPr>
            <a:spLocks noChangeArrowheads="1"/>
          </p:cNvSpPr>
          <p:nvPr/>
        </p:nvSpPr>
        <p:spPr bwMode="auto">
          <a:xfrm>
            <a:off x="8697913" y="6400800"/>
            <a:ext cx="347662" cy="45720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12899965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15" r:id="rId1"/>
    <p:sldLayoutId id="2147485216" r:id="rId2"/>
    <p:sldLayoutId id="2147485217" r:id="rId3"/>
    <p:sldLayoutId id="2147485218" r:id="rId4"/>
    <p:sldLayoutId id="2147485219" r:id="rId5"/>
    <p:sldLayoutId id="2147485220" r:id="rId6"/>
    <p:sldLayoutId id="2147485221" r:id="rId7"/>
    <p:sldLayoutId id="2147485222" r:id="rId8"/>
    <p:sldLayoutId id="2147485223" r:id="rId9"/>
    <p:sldLayoutId id="2147485224" r:id="rId10"/>
    <p:sldLayoutId id="2147485225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006CB7"/>
          </a:solidFill>
          <a:latin typeface="Verdana"/>
          <a:ea typeface="ヒラギノ角ゴ Pro W3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rgbClr val="595959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EF41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s-ES">
              <a:solidFill>
                <a:srgbClr val="FFFFFF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3075" name="Rectangle 13"/>
          <p:cNvSpPr>
            <a:spLocks noChangeArrowheads="1"/>
          </p:cNvSpPr>
          <p:nvPr/>
        </p:nvSpPr>
        <p:spPr bwMode="auto">
          <a:xfrm>
            <a:off x="7153275" y="0"/>
            <a:ext cx="1990725" cy="6629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38100" dir="5640026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grpSp>
        <p:nvGrpSpPr>
          <p:cNvPr id="3076" name="Group 11"/>
          <p:cNvGrpSpPr>
            <a:grpSpLocks/>
          </p:cNvGrpSpPr>
          <p:nvPr/>
        </p:nvGrpSpPr>
        <p:grpSpPr bwMode="auto">
          <a:xfrm>
            <a:off x="7153275" y="2058988"/>
            <a:ext cx="1990725" cy="2038350"/>
            <a:chOff x="3511550" y="2133600"/>
            <a:chExt cx="2976563" cy="3048000"/>
          </a:xfrm>
        </p:grpSpPr>
        <p:sp>
          <p:nvSpPr>
            <p:cNvPr id="7" name="Rectangle 6"/>
            <p:cNvSpPr/>
            <p:nvPr userDrawn="1"/>
          </p:nvSpPr>
          <p:spPr>
            <a:xfrm>
              <a:off x="3511550" y="2133600"/>
              <a:ext cx="1338741" cy="3048000"/>
            </a:xfrm>
            <a:prstGeom prst="rect">
              <a:avLst/>
            </a:prstGeom>
            <a:solidFill>
              <a:srgbClr val="006CB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s-ES">
                <a:solidFill>
                  <a:srgbClr val="FFFFFF"/>
                </a:solidFill>
                <a:ea typeface="ヒラギノ角ゴ Pro W3" charset="0"/>
                <a:cs typeface="ヒラギノ角ゴ Pro W3" charset="0"/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4850291" y="2133600"/>
              <a:ext cx="1637822" cy="3048000"/>
            </a:xfrm>
            <a:prstGeom prst="rect">
              <a:avLst/>
            </a:prstGeom>
            <a:solidFill>
              <a:srgbClr val="EF414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s-ES">
                <a:solidFill>
                  <a:srgbClr val="FFFFFF"/>
                </a:solidFill>
                <a:ea typeface="ヒラギノ角ゴ Pro W3" charset="0"/>
                <a:cs typeface="ヒラギノ角ゴ Pro W3" charset="0"/>
              </a:endParaRPr>
            </a:p>
          </p:txBody>
        </p:sp>
        <p:pic>
          <p:nvPicPr>
            <p:cNvPr id="3081" name="Picture 1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60775" y="2287588"/>
              <a:ext cx="1041400" cy="760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2" name="Picture 1"/>
            <p:cNvPicPr>
              <a:picLocks noChangeAspect="1" noChangeArrowheads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5863" y="2287588"/>
              <a:ext cx="1339850" cy="544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3" name="Picture 1"/>
            <p:cNvPicPr>
              <a:picLocks noChangeAspect="1" noChangeArrowheads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3800" y="4851400"/>
              <a:ext cx="1336675" cy="230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7" name="Rectangle 12"/>
          <p:cNvSpPr>
            <a:spLocks noChangeArrowheads="1"/>
          </p:cNvSpPr>
          <p:nvPr/>
        </p:nvSpPr>
        <p:spPr bwMode="auto">
          <a:xfrm>
            <a:off x="4763" y="0"/>
            <a:ext cx="7148512" cy="66294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3779989" algn="br" rotWithShape="0">
              <a:srgbClr val="808080">
                <a:alpha val="70000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07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525713"/>
            <a:ext cx="6477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L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26" r:id="rId1"/>
    <p:sldLayoutId id="2147485227" r:id="rId2"/>
    <p:sldLayoutId id="2147485228" r:id="rId3"/>
    <p:sldLayoutId id="2147485229" r:id="rId4"/>
    <p:sldLayoutId id="2147485230" r:id="rId5"/>
    <p:sldLayoutId id="2147485231" r:id="rId6"/>
    <p:sldLayoutId id="2147485232" r:id="rId7"/>
    <p:sldLayoutId id="2147485233" r:id="rId8"/>
    <p:sldLayoutId id="2147485234" r:id="rId9"/>
    <p:sldLayoutId id="2147485235" r:id="rId10"/>
    <p:sldLayoutId id="2147485236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Verdana"/>
          <a:ea typeface="ヒラギノ角ゴ Pro W3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ctrTitle"/>
          </p:nvPr>
        </p:nvSpPr>
        <p:spPr bwMode="auto">
          <a:xfrm>
            <a:off x="581230" y="1700808"/>
            <a:ext cx="8146678" cy="2016224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base">
              <a:spcAft>
                <a:spcPct val="0"/>
              </a:spcAft>
            </a:pPr>
            <a:r>
              <a:rPr lang="es-ES_tradnl" altLang="es-CL" sz="12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  <a:t> </a:t>
            </a:r>
            <a:r>
              <a:rPr lang="es-ES_tradnl" altLang="es-CL" sz="16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  <a:t/>
            </a:r>
            <a:br>
              <a:rPr lang="es-ES_tradnl" altLang="es-CL" sz="16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</a:br>
            <a:r>
              <a:rPr lang="es-ES_tradnl" altLang="es-CL" sz="1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  <a:t>DEPARTAMENTO DE PLANIFICACIÓN RHS Y CONTROL DE GESTIÓN</a:t>
            </a:r>
            <a:br>
              <a:rPr lang="es-ES_tradnl" altLang="es-CL" sz="1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</a:br>
            <a:r>
              <a:rPr lang="es-ES_tradnl" altLang="es-CL" sz="1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  <a:t>UNIDAD DE GESTIÓN DE INFORMACIÓN RHS</a:t>
            </a:r>
            <a:r>
              <a:rPr lang="es-ES_tradnl" altLang="es-CL" sz="2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  <a:t/>
            </a:r>
            <a:br>
              <a:rPr lang="es-ES_tradnl" altLang="es-CL" sz="2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</a:br>
            <a:endParaRPr lang="es-ES_tradnl" altLang="es-CL" sz="2800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 Black" panose="020B0A04020102020204" pitchFamily="34" charset="0"/>
              <a:ea typeface="ヒラギノ角ゴ Pro W3"/>
              <a:cs typeface="ヒラギノ角ゴ Pro W3"/>
              <a:sym typeface="Verdana Bold"/>
            </a:endParaRPr>
          </a:p>
        </p:txBody>
      </p:sp>
      <p:sp>
        <p:nvSpPr>
          <p:cNvPr id="30723" name="6 CuadroTexto"/>
          <p:cNvSpPr txBox="1">
            <a:spLocks noChangeArrowheads="1"/>
          </p:cNvSpPr>
          <p:nvPr/>
        </p:nvSpPr>
        <p:spPr bwMode="auto">
          <a:xfrm>
            <a:off x="2889002" y="5732463"/>
            <a:ext cx="5859462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/>
            <a:r>
              <a:rPr lang="es-ES_tradnl" altLang="es-CL" sz="1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sym typeface="Verdana Bold"/>
              </a:rPr>
              <a:t>División de Gestión y Desarrollo de las Personas</a:t>
            </a:r>
            <a:r>
              <a:rPr lang="es-ES_tradnl" altLang="es-CL" sz="12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sym typeface="Verdana Bold"/>
              </a:rPr>
              <a:t/>
            </a:r>
            <a:br>
              <a:rPr lang="es-ES_tradnl" altLang="es-CL" sz="12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sym typeface="Verdana Bold"/>
              </a:rPr>
            </a:br>
            <a:endParaRPr lang="es-CL" altLang="es-CL" sz="1400" b="1" dirty="0" smtClean="0"/>
          </a:p>
          <a:p>
            <a:pPr lvl="1" algn="ctr" eaLnBrk="1" hangingPunct="1"/>
            <a:r>
              <a:rPr lang="es-CL" altLang="es-CL" sz="1400" b="1" dirty="0" smtClean="0"/>
              <a:t>AGOSTO DE </a:t>
            </a:r>
            <a:r>
              <a:rPr lang="es-CL" altLang="es-CL" sz="1400" b="1" dirty="0"/>
              <a:t>2014</a:t>
            </a:r>
          </a:p>
        </p:txBody>
      </p:sp>
      <p:sp>
        <p:nvSpPr>
          <p:cNvPr id="4" name="6 CuadroTexto"/>
          <p:cNvSpPr txBox="1">
            <a:spLocks noChangeArrowheads="1"/>
          </p:cNvSpPr>
          <p:nvPr/>
        </p:nvSpPr>
        <p:spPr bwMode="auto">
          <a:xfrm>
            <a:off x="2915816" y="5209455"/>
            <a:ext cx="622818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/>
            <a:r>
              <a:rPr lang="es-ES_tradnl" altLang="es-CL" sz="1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sym typeface="Verdana Bold"/>
              </a:rPr>
              <a:t>LICITACION SIRH, CONTINUIDAD DE SERVICIO, RFI</a:t>
            </a:r>
            <a:endParaRPr lang="es-CL" altLang="es-CL" sz="1400" b="1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152007" y="251222"/>
            <a:ext cx="8164513" cy="513482"/>
          </a:xfrm>
        </p:spPr>
        <p:txBody>
          <a:bodyPr/>
          <a:lstStyle/>
          <a:p>
            <a:pPr lvl="0" eaLnBrk="1" hangingPunct="1"/>
            <a:r>
              <a:rPr lang="es-CL" altLang="es-CL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ヒラギノ角ゴ Pro W3"/>
              </a:rPr>
              <a:t>CONTINUIDAD DE SERVICIO</a:t>
            </a:r>
            <a:r>
              <a:rPr lang="es-CL" altLang="es-CL" sz="1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  <a:ea typeface="ヒラギノ角ゴ Pro W3"/>
              </a:rPr>
              <a:t/>
            </a:r>
            <a:br>
              <a:rPr lang="es-CL" altLang="es-CL" sz="1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  <a:ea typeface="ヒラギノ角ゴ Pro W3"/>
              </a:rPr>
            </a:br>
            <a:endParaRPr lang="es-MX" sz="2000" b="1" dirty="0">
              <a:solidFill>
                <a:srgbClr val="C00000"/>
              </a:solidFill>
              <a:latin typeface="Arial" pitchFamily="34" charset="0"/>
              <a:ea typeface="ヒラギノ角ゴ Pro W3"/>
              <a:cs typeface="Tahoma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95536" y="908720"/>
            <a:ext cx="792098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dirty="0" smtClean="0"/>
              <a:t>5</a:t>
            </a:r>
            <a:r>
              <a:rPr lang="es-CL" dirty="0" smtClean="0"/>
              <a:t>. </a:t>
            </a:r>
            <a:r>
              <a:rPr lang="es-ES" b="1" dirty="0" smtClean="0"/>
              <a:t>Capacitación y Apoyo en Terreno:</a:t>
            </a:r>
            <a:r>
              <a:rPr lang="es-ES" dirty="0" smtClean="0"/>
              <a:t> se requiere capacitación y apoyo en terreno en el uso de todas las aplicaciones del Sistema, en total 4 recursos mensuales con 640 horas al mes. En caso de ausencia por licencia, vacaciones u otra situación, se debe considerar el reemplazo de este para no afectar la actividad en los organismos.</a:t>
            </a:r>
            <a:endParaRPr lang="en-US" dirty="0" smtClean="0"/>
          </a:p>
          <a:p>
            <a:pPr algn="just"/>
            <a:endParaRPr lang="es-CL" dirty="0" smtClean="0"/>
          </a:p>
          <a:p>
            <a:pPr algn="just"/>
            <a:r>
              <a:rPr lang="es-CL" dirty="0" smtClean="0"/>
              <a:t>6. </a:t>
            </a:r>
            <a:r>
              <a:rPr lang="es-ES" b="1" dirty="0" smtClean="0"/>
              <a:t>Continuidad Operacional del SIRH: </a:t>
            </a:r>
            <a:r>
              <a:rPr lang="es-ES" dirty="0" smtClean="0"/>
              <a:t>Se debe garantizar durante los procesos críticos del SIRH mensuales relacionados al calendario de pago de remuneraciones, para esto debe entregar el soporte y mantención a la plataforma en la que actualmente opera el SIRH.</a:t>
            </a:r>
            <a:r>
              <a:rPr lang="es-ES" b="1" dirty="0" smtClean="0"/>
              <a:t> </a:t>
            </a:r>
            <a:endParaRPr lang="en-US" dirty="0" smtClean="0"/>
          </a:p>
          <a:p>
            <a:pPr algn="just"/>
            <a:endParaRPr lang="es-CL" dirty="0" smtClean="0"/>
          </a:p>
          <a:p>
            <a:pPr algn="just"/>
            <a:r>
              <a:rPr lang="es-CL" dirty="0" smtClean="0"/>
              <a:t>7. </a:t>
            </a:r>
            <a:r>
              <a:rPr lang="es-ES" b="1" dirty="0" smtClean="0"/>
              <a:t>Actualización de Manuales</a:t>
            </a:r>
            <a:r>
              <a:rPr lang="es-ES" dirty="0" smtClean="0"/>
              <a:t>: Mantener actualizado los manuales del sistema generando mejoras periódicas. Deben estar actualizados al día 5 una vez liberada alguna versión o actualización del sistema. </a:t>
            </a:r>
            <a:endParaRPr lang="en-US" dirty="0" smtClean="0"/>
          </a:p>
          <a:p>
            <a:pPr algn="just"/>
            <a:endParaRPr lang="es-CL" dirty="0" smtClean="0"/>
          </a:p>
          <a:p>
            <a:pPr algn="just"/>
            <a:r>
              <a:rPr lang="es-CL" dirty="0" smtClean="0"/>
              <a:t>8. </a:t>
            </a:r>
            <a:r>
              <a:rPr lang="es-ES" b="1" dirty="0" smtClean="0"/>
              <a:t>Actualización de Portales:</a:t>
            </a:r>
            <a:r>
              <a:rPr lang="es-ES" dirty="0" smtClean="0"/>
              <a:t> Diseñar, Mantener y actualizar los Portales que actualmente contamos como SIRH, Gestión Web, Recursos Humanos, Postulación en Línea, etc.</a:t>
            </a:r>
            <a:endParaRPr lang="en-US" dirty="0" smtClean="0"/>
          </a:p>
          <a:p>
            <a:pPr lvl="0"/>
            <a:endParaRPr lang="en-US" dirty="0" smtClean="0"/>
          </a:p>
          <a:p>
            <a:endParaRPr lang="es-CL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152007" y="251222"/>
            <a:ext cx="8164513" cy="513482"/>
          </a:xfrm>
        </p:spPr>
        <p:txBody>
          <a:bodyPr/>
          <a:lstStyle/>
          <a:p>
            <a:pPr lvl="0" eaLnBrk="1" hangingPunct="1"/>
            <a:r>
              <a:rPr lang="es-CL" altLang="es-CL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ヒラギノ角ゴ Pro W3"/>
              </a:rPr>
              <a:t>CONTINUIDAD DE SERVICIO</a:t>
            </a:r>
            <a:r>
              <a:rPr lang="es-CL" altLang="es-CL" sz="1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  <a:ea typeface="ヒラギノ角ゴ Pro W3"/>
              </a:rPr>
              <a:t/>
            </a:r>
            <a:br>
              <a:rPr lang="es-CL" altLang="es-CL" sz="1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  <a:ea typeface="ヒラギノ角ゴ Pro W3"/>
              </a:rPr>
            </a:br>
            <a:endParaRPr lang="es-MX" sz="2000" b="1" dirty="0">
              <a:solidFill>
                <a:srgbClr val="C00000"/>
              </a:solidFill>
              <a:latin typeface="Arial" pitchFamily="34" charset="0"/>
              <a:ea typeface="ヒラギノ角ゴ Pro W3"/>
              <a:cs typeface="Tahoma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95536" y="908720"/>
            <a:ext cx="7920984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dirty="0" smtClean="0"/>
              <a:t>9</a:t>
            </a:r>
            <a:r>
              <a:rPr lang="es-CL" dirty="0" smtClean="0"/>
              <a:t>. </a:t>
            </a:r>
            <a:r>
              <a:rPr lang="es-ES" b="1" dirty="0" smtClean="0"/>
              <a:t>BI: </a:t>
            </a:r>
            <a:r>
              <a:rPr lang="es-ES" dirty="0" smtClean="0"/>
              <a:t>Diseñar e implementaciones de indicadores de gestión de RRHH para la toma de decisiones en la herramienta de </a:t>
            </a:r>
            <a:r>
              <a:rPr lang="es-ES" dirty="0" err="1" smtClean="0"/>
              <a:t>Qlikview</a:t>
            </a:r>
            <a:r>
              <a:rPr lang="es-ES" dirty="0" smtClean="0"/>
              <a:t>.</a:t>
            </a:r>
            <a:endParaRPr lang="en-US" dirty="0" smtClean="0"/>
          </a:p>
          <a:p>
            <a:pPr algn="just"/>
            <a:endParaRPr lang="es-CL" dirty="0" smtClean="0"/>
          </a:p>
          <a:p>
            <a:pPr algn="just"/>
            <a:r>
              <a:rPr lang="es-CL" dirty="0" smtClean="0"/>
              <a:t>10. </a:t>
            </a:r>
            <a:r>
              <a:rPr lang="es-ES" b="1" dirty="0" smtClean="0"/>
              <a:t>Respaldos Bases de Datos:</a:t>
            </a:r>
            <a:r>
              <a:rPr lang="es-ES" dirty="0" smtClean="0"/>
              <a:t> Realizar respaldo en forma diario, administrar los respaldo Históricos que actualmente cuenta MINSAL y recuperarlos en caso de ser necesarios. Adicional, deben hacer pruebas aleatorias cada 3 meses de recuperaciones de respaldos y entregar a la Unidad de Gestión un informe del resultado.</a:t>
            </a:r>
            <a:endParaRPr lang="en-US" dirty="0" smtClean="0"/>
          </a:p>
          <a:p>
            <a:pPr algn="just"/>
            <a:endParaRPr lang="es-CL" dirty="0" smtClean="0"/>
          </a:p>
          <a:p>
            <a:pPr lvl="0" algn="just"/>
            <a:r>
              <a:rPr lang="es-CL" dirty="0" smtClean="0"/>
              <a:t>11. </a:t>
            </a:r>
            <a:r>
              <a:rPr lang="es-ES" b="1" dirty="0" smtClean="0"/>
              <a:t>Servicio de Consulta y Reportes: </a:t>
            </a:r>
            <a:r>
              <a:rPr lang="es-ES" dirty="0" smtClean="0"/>
              <a:t>atender a las consultas desde los usuarios, dar respuesta a los siguientes puntos del Servicio:</a:t>
            </a:r>
            <a:endParaRPr lang="en-US" sz="2000" dirty="0" smtClean="0"/>
          </a:p>
          <a:p>
            <a:pPr lvl="1" algn="just"/>
            <a:r>
              <a:rPr lang="es-ES" dirty="0" smtClean="0"/>
              <a:t>Procesos de información Histórica o aquella que no esté disponible de manera directa por el usuario.</a:t>
            </a:r>
            <a:endParaRPr lang="en-US" sz="2000" dirty="0" smtClean="0"/>
          </a:p>
          <a:p>
            <a:pPr lvl="1" algn="just"/>
            <a:r>
              <a:rPr lang="es-ES" dirty="0" smtClean="0"/>
              <a:t>Requerimientos repetitivos en los que sea necesario contemplar un procedimiento en el momento de su ejecución.</a:t>
            </a:r>
            <a:endParaRPr lang="en-US" sz="2000" dirty="0" smtClean="0"/>
          </a:p>
          <a:p>
            <a:pPr lvl="1" algn="just"/>
            <a:r>
              <a:rPr lang="es-ES" dirty="0" smtClean="0"/>
              <a:t>Dos requerimientos mensuales de consultas nacionales para la unidad de gestión</a:t>
            </a:r>
            <a:r>
              <a:rPr lang="es-ES" dirty="0" smtClean="0"/>
              <a:t>.</a:t>
            </a:r>
          </a:p>
          <a:p>
            <a:pPr lvl="1"/>
            <a:endParaRPr lang="es-ES" sz="2000" dirty="0" smtClean="0"/>
          </a:p>
          <a:p>
            <a:pPr lvl="1"/>
            <a:endParaRPr lang="en-US" sz="2000" dirty="0" smtClean="0"/>
          </a:p>
          <a:p>
            <a:pPr lvl="0"/>
            <a:endParaRPr lang="en-US" dirty="0" smtClean="0"/>
          </a:p>
          <a:p>
            <a:endParaRPr lang="es-CL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152007" y="251222"/>
            <a:ext cx="8164513" cy="513482"/>
          </a:xfrm>
        </p:spPr>
        <p:txBody>
          <a:bodyPr/>
          <a:lstStyle/>
          <a:p>
            <a:pPr lvl="0" eaLnBrk="1" hangingPunct="1"/>
            <a:r>
              <a:rPr lang="es-CL" altLang="es-CL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ヒラギノ角ゴ Pro W3"/>
              </a:rPr>
              <a:t>CONTINUIDAD DE SERVICIO</a:t>
            </a:r>
            <a:r>
              <a:rPr lang="es-CL" altLang="es-CL" sz="1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  <a:ea typeface="ヒラギノ角ゴ Pro W3"/>
              </a:rPr>
              <a:t/>
            </a:r>
            <a:br>
              <a:rPr lang="es-CL" altLang="es-CL" sz="1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  <a:ea typeface="ヒラギノ角ゴ Pro W3"/>
              </a:rPr>
            </a:br>
            <a:endParaRPr lang="es-MX" sz="2000" b="1" dirty="0">
              <a:solidFill>
                <a:srgbClr val="C00000"/>
              </a:solidFill>
              <a:latin typeface="Arial" pitchFamily="34" charset="0"/>
              <a:ea typeface="ヒラギノ角ゴ Pro W3"/>
              <a:cs typeface="Tahoma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95536" y="908720"/>
            <a:ext cx="792098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s-CL" dirty="0" smtClean="0"/>
              <a:t>12. </a:t>
            </a:r>
            <a:r>
              <a:rPr lang="es-ES" b="1" dirty="0" smtClean="0"/>
              <a:t>Carga base de gestión:</a:t>
            </a:r>
            <a:r>
              <a:rPr lang="es-ES" dirty="0" smtClean="0"/>
              <a:t> Generar en forma mensual información desde los organismos y cargarlas en la base de datos de gestión.</a:t>
            </a:r>
            <a:endParaRPr lang="en-US" dirty="0" smtClean="0"/>
          </a:p>
          <a:p>
            <a:pPr algn="just"/>
            <a:endParaRPr lang="es-CL" dirty="0" smtClean="0"/>
          </a:p>
          <a:p>
            <a:pPr lvl="0" algn="just"/>
            <a:r>
              <a:rPr lang="es-CL" dirty="0" smtClean="0"/>
              <a:t>13. </a:t>
            </a:r>
            <a:r>
              <a:rPr lang="es-ES" b="1" dirty="0" smtClean="0"/>
              <a:t>Reglas de Negocio: </a:t>
            </a:r>
            <a:r>
              <a:rPr lang="es-ES" dirty="0" smtClean="0"/>
              <a:t>En dos meses se debe levantar todas las reglas faltantes del Sistema considerando procesos, listados, mantenedores, etc. Y tenerlas actualizadas con cada desarrollo.</a:t>
            </a:r>
            <a:endParaRPr lang="en-US" dirty="0" smtClean="0"/>
          </a:p>
          <a:p>
            <a:pPr algn="just"/>
            <a:endParaRPr lang="es-CL" dirty="0" smtClean="0"/>
          </a:p>
          <a:p>
            <a:pPr lvl="0" algn="just"/>
            <a:r>
              <a:rPr lang="es-CL" dirty="0" smtClean="0"/>
              <a:t>14. </a:t>
            </a:r>
            <a:r>
              <a:rPr lang="es-ES" dirty="0" smtClean="0"/>
              <a:t>Apoyo en el proceso de instalación del SIRH en Windows 7 64 bit directo y con máquina virtual como plan de contingencia para los nuevos PCS que se instalaran en la red.</a:t>
            </a:r>
            <a:endParaRPr lang="en-US" dirty="0" smtClean="0"/>
          </a:p>
          <a:p>
            <a:endParaRPr lang="es-CL" dirty="0" smtClean="0"/>
          </a:p>
          <a:p>
            <a:pPr lvl="0"/>
            <a:endParaRPr lang="en-US" dirty="0" smtClean="0"/>
          </a:p>
          <a:p>
            <a:endParaRPr lang="es-CL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152007" y="251222"/>
            <a:ext cx="8164513" cy="1017538"/>
          </a:xfrm>
        </p:spPr>
        <p:txBody>
          <a:bodyPr/>
          <a:lstStyle/>
          <a:p>
            <a:pPr lvl="0" eaLnBrk="1" hangingPunct="1"/>
            <a:r>
              <a:rPr lang="es-CL" altLang="es-CL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ヒラギノ角ゴ Pro W3"/>
              </a:rPr>
              <a:t>CONTINUIDAD DE SERVICIO</a:t>
            </a:r>
            <a:br>
              <a:rPr lang="es-CL" altLang="es-CL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ヒラギノ角ゴ Pro W3"/>
              </a:rPr>
            </a:br>
            <a:r>
              <a:rPr lang="es-CL" altLang="es-CL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ヒラギノ角ゴ Pro W3"/>
              </a:rPr>
              <a:t/>
            </a:r>
            <a:br>
              <a:rPr lang="es-CL" altLang="es-CL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ヒラギノ角ゴ Pro W3"/>
              </a:rPr>
            </a:br>
            <a:r>
              <a:rPr lang="es-CL" altLang="es-CL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ヒラギノ角ゴ Pro W3"/>
              </a:rPr>
              <a:t>SERVICIO DE RENOVACION DE SERVIDORES</a:t>
            </a:r>
            <a:r>
              <a:rPr lang="es-CL" altLang="es-CL" sz="1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  <a:ea typeface="ヒラギノ角ゴ Pro W3"/>
              </a:rPr>
              <a:t/>
            </a:r>
            <a:br>
              <a:rPr lang="es-CL" altLang="es-CL" sz="1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  <a:ea typeface="ヒラギノ角ゴ Pro W3"/>
              </a:rPr>
            </a:br>
            <a:endParaRPr lang="es-MX" sz="2000" b="1" dirty="0">
              <a:solidFill>
                <a:srgbClr val="C00000"/>
              </a:solidFill>
              <a:latin typeface="Arial" pitchFamily="34" charset="0"/>
              <a:ea typeface="ヒラギノ角ゴ Pro W3"/>
              <a:cs typeface="Tahoma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95536" y="1772816"/>
            <a:ext cx="792098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Con el objeto de implementar mejoras de performance a la aplicación SIRH, se proponen lo siguientes servicios.</a:t>
            </a:r>
          </a:p>
          <a:p>
            <a:endParaRPr lang="es-CL" dirty="0" smtClean="0"/>
          </a:p>
          <a:p>
            <a:pPr marL="342900" indent="-342900">
              <a:buFont typeface="+mj-lt"/>
              <a:buAutoNum type="arabicPeriod"/>
            </a:pPr>
            <a:r>
              <a:rPr lang="es-CL" dirty="0" smtClean="0"/>
              <a:t>Migración Aplicaciones Web</a:t>
            </a:r>
          </a:p>
          <a:p>
            <a:pPr marL="342900" indent="-342900">
              <a:buFont typeface="+mj-lt"/>
              <a:buAutoNum type="arabicPeriod"/>
            </a:pPr>
            <a:endParaRPr lang="es-CL" dirty="0" smtClean="0"/>
          </a:p>
          <a:p>
            <a:pPr marL="342900" indent="-342900">
              <a:buFont typeface="+mj-lt"/>
              <a:buAutoNum type="arabicPeriod"/>
            </a:pPr>
            <a:r>
              <a:rPr lang="es-CL" dirty="0" smtClean="0"/>
              <a:t>Migración Servidor  </a:t>
            </a:r>
            <a:r>
              <a:rPr lang="es-CL" dirty="0" err="1" smtClean="0"/>
              <a:t>Qlikview</a:t>
            </a:r>
            <a:endParaRPr lang="es-CL" dirty="0" smtClean="0"/>
          </a:p>
          <a:p>
            <a:pPr marL="342900" indent="-342900">
              <a:buFont typeface="+mj-lt"/>
              <a:buAutoNum type="arabicPeriod"/>
            </a:pPr>
            <a:endParaRPr lang="es-CL" dirty="0" smtClean="0"/>
          </a:p>
          <a:p>
            <a:pPr marL="342900" indent="-342900">
              <a:buFont typeface="+mj-lt"/>
              <a:buAutoNum type="arabicPeriod"/>
            </a:pPr>
            <a:r>
              <a:rPr lang="es-CL" dirty="0" smtClean="0"/>
              <a:t>Cambio de Servidores SIRH</a:t>
            </a:r>
          </a:p>
          <a:p>
            <a:pPr marL="342900" indent="-342900">
              <a:buFont typeface="+mj-lt"/>
              <a:buAutoNum type="arabicPeriod"/>
            </a:pPr>
            <a:endParaRPr lang="es-CL" dirty="0" smtClean="0"/>
          </a:p>
          <a:p>
            <a:pPr marL="342900" indent="-342900">
              <a:buFont typeface="+mj-lt"/>
              <a:buAutoNum type="arabicPeriod"/>
            </a:pPr>
            <a:r>
              <a:rPr lang="es-CL" dirty="0" smtClean="0"/>
              <a:t>Centralización de Portales y elementos de Gestión</a:t>
            </a:r>
          </a:p>
          <a:p>
            <a:pPr marL="342900" indent="-342900">
              <a:buFont typeface="+mj-lt"/>
              <a:buAutoNum type="arabicPeriod"/>
            </a:pPr>
            <a:endParaRPr lang="es-CL" dirty="0" smtClean="0"/>
          </a:p>
          <a:p>
            <a:pPr marL="342900" indent="-342900">
              <a:buFont typeface="+mj-lt"/>
              <a:buAutoNum type="arabicPeriod"/>
            </a:pPr>
            <a:r>
              <a:rPr lang="es-CL" dirty="0" smtClean="0"/>
              <a:t>Servicios de </a:t>
            </a:r>
            <a:r>
              <a:rPr lang="es-CL" dirty="0" err="1" smtClean="0"/>
              <a:t>Housing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152007" y="251222"/>
            <a:ext cx="8164513" cy="513482"/>
          </a:xfrm>
        </p:spPr>
        <p:txBody>
          <a:bodyPr/>
          <a:lstStyle/>
          <a:p>
            <a:pPr lvl="0" eaLnBrk="1" hangingPunct="1"/>
            <a:r>
              <a:rPr lang="es-CL" altLang="es-CL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ヒラギノ角ゴ Pro W3"/>
              </a:rPr>
              <a:t>CONTINUIDAD DE SERVICIO</a:t>
            </a:r>
            <a:r>
              <a:rPr lang="es-CL" altLang="es-CL" sz="1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  <a:ea typeface="ヒラギノ角ゴ Pro W3"/>
              </a:rPr>
              <a:t/>
            </a:r>
            <a:br>
              <a:rPr lang="es-CL" altLang="es-CL" sz="1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  <a:ea typeface="ヒラギノ角ゴ Pro W3"/>
              </a:rPr>
            </a:br>
            <a:endParaRPr lang="es-MX" sz="2000" b="1" dirty="0">
              <a:solidFill>
                <a:srgbClr val="C00000"/>
              </a:solidFill>
              <a:latin typeface="Arial" pitchFamily="34" charset="0"/>
              <a:ea typeface="ヒラギノ角ゴ Pro W3"/>
              <a:cs typeface="Tahoma" pitchFamily="34" charset="0"/>
            </a:endParaRPr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512" y="1052736"/>
            <a:ext cx="8715375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152007" y="251222"/>
            <a:ext cx="8164513" cy="513482"/>
          </a:xfrm>
        </p:spPr>
        <p:txBody>
          <a:bodyPr/>
          <a:lstStyle/>
          <a:p>
            <a:pPr lvl="0" eaLnBrk="1" hangingPunct="1"/>
            <a:r>
              <a:rPr lang="es-CL" altLang="es-CL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ヒラギノ角ゴ Pro W3"/>
              </a:rPr>
              <a:t>CONTINUIDAD DE SERVICIO</a:t>
            </a:r>
            <a:r>
              <a:rPr lang="es-CL" altLang="es-CL" sz="1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  <a:ea typeface="ヒラギノ角ゴ Pro W3"/>
              </a:rPr>
              <a:t/>
            </a:r>
            <a:br>
              <a:rPr lang="es-CL" altLang="es-CL" sz="1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  <a:ea typeface="ヒラギノ角ゴ Pro W3"/>
              </a:rPr>
            </a:br>
            <a:endParaRPr lang="es-MX" sz="2000" b="1" dirty="0">
              <a:solidFill>
                <a:srgbClr val="C00000"/>
              </a:solidFill>
              <a:latin typeface="Arial" pitchFamily="34" charset="0"/>
              <a:ea typeface="ヒラギノ角ゴ Pro W3"/>
              <a:cs typeface="Tahoma" pitchFamily="34" charset="0"/>
            </a:endParaRPr>
          </a:p>
        </p:txBody>
      </p:sp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3" y="879351"/>
            <a:ext cx="8601075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8" y="2946995"/>
            <a:ext cx="8658225" cy="336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3956" y="912837"/>
            <a:ext cx="8572500" cy="532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152007" y="251222"/>
            <a:ext cx="8164513" cy="513482"/>
          </a:xfrm>
        </p:spPr>
        <p:txBody>
          <a:bodyPr/>
          <a:lstStyle/>
          <a:p>
            <a:pPr lvl="0" eaLnBrk="1" hangingPunct="1"/>
            <a:r>
              <a:rPr lang="es-CL" altLang="es-CL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ヒラギノ角ゴ Pro W3"/>
              </a:rPr>
              <a:t>CONTINUIDAD DE SERVICIO</a:t>
            </a:r>
            <a:r>
              <a:rPr lang="es-CL" altLang="es-CL" sz="1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  <a:ea typeface="ヒラギノ角ゴ Pro W3"/>
              </a:rPr>
              <a:t/>
            </a:r>
            <a:br>
              <a:rPr lang="es-CL" altLang="es-CL" sz="1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  <a:ea typeface="ヒラギノ角ゴ Pro W3"/>
              </a:rPr>
            </a:br>
            <a:endParaRPr lang="es-MX" sz="2000" b="1" dirty="0">
              <a:solidFill>
                <a:srgbClr val="C00000"/>
              </a:solidFill>
              <a:latin typeface="Arial" pitchFamily="34" charset="0"/>
              <a:ea typeface="ヒラギノ角ゴ Pro W3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152007" y="251222"/>
            <a:ext cx="8164513" cy="513482"/>
          </a:xfrm>
        </p:spPr>
        <p:txBody>
          <a:bodyPr/>
          <a:lstStyle/>
          <a:p>
            <a:pPr lvl="0" eaLnBrk="1" hangingPunct="1"/>
            <a:r>
              <a:rPr lang="es-CL" altLang="es-CL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ヒラギノ角ゴ Pro W3"/>
              </a:rPr>
              <a:t>CONTINUIDAD DE SERVICIO</a:t>
            </a:r>
            <a:r>
              <a:rPr lang="es-CL" altLang="es-CL" sz="1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  <a:ea typeface="ヒラギノ角ゴ Pro W3"/>
              </a:rPr>
              <a:t/>
            </a:r>
            <a:br>
              <a:rPr lang="es-CL" altLang="es-CL" sz="1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  <a:ea typeface="ヒラギノ角ゴ Pro W3"/>
              </a:rPr>
            </a:br>
            <a:endParaRPr lang="es-MX" sz="2000" b="1" dirty="0">
              <a:solidFill>
                <a:srgbClr val="C00000"/>
              </a:solidFill>
              <a:latin typeface="Arial" pitchFamily="34" charset="0"/>
              <a:ea typeface="ヒラギノ角ゴ Pro W3"/>
              <a:cs typeface="Tahoma" pitchFamily="34" charset="0"/>
            </a:endParaRPr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512" y="895350"/>
            <a:ext cx="8572500" cy="506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152007" y="251222"/>
            <a:ext cx="8164513" cy="513482"/>
          </a:xfrm>
        </p:spPr>
        <p:txBody>
          <a:bodyPr/>
          <a:lstStyle/>
          <a:p>
            <a:pPr lvl="0" eaLnBrk="1" hangingPunct="1"/>
            <a:r>
              <a:rPr lang="es-CL" altLang="es-CL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ヒラギノ角ゴ Pro W3"/>
              </a:rPr>
              <a:t>CONTINUIDAD DE SERVICIO</a:t>
            </a:r>
            <a:r>
              <a:rPr lang="es-CL" altLang="es-CL" sz="1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  <a:ea typeface="ヒラギノ角ゴ Pro W3"/>
              </a:rPr>
              <a:t/>
            </a:r>
            <a:br>
              <a:rPr lang="es-CL" altLang="es-CL" sz="1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  <a:ea typeface="ヒラギノ角ゴ Pro W3"/>
              </a:rPr>
            </a:br>
            <a:endParaRPr lang="es-MX" sz="2000" b="1" dirty="0">
              <a:solidFill>
                <a:srgbClr val="C00000"/>
              </a:solidFill>
              <a:latin typeface="Arial" pitchFamily="34" charset="0"/>
              <a:ea typeface="ヒラギノ角ゴ Pro W3"/>
              <a:cs typeface="Tahoma" pitchFamily="34" charset="0"/>
            </a:endParaRPr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528" y="1124744"/>
            <a:ext cx="796290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152007" y="251222"/>
            <a:ext cx="8164513" cy="513482"/>
          </a:xfrm>
        </p:spPr>
        <p:txBody>
          <a:bodyPr/>
          <a:lstStyle/>
          <a:p>
            <a:pPr lvl="0" eaLnBrk="1" hangingPunct="1"/>
            <a:r>
              <a:rPr lang="es-CL" altLang="es-CL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ヒラギノ角ゴ Pro W3"/>
              </a:rPr>
              <a:t>CONTINUIDAD DE SERVICIO</a:t>
            </a:r>
            <a:r>
              <a:rPr lang="es-CL" altLang="es-CL" sz="1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  <a:ea typeface="ヒラギノ角ゴ Pro W3"/>
              </a:rPr>
              <a:t/>
            </a:r>
            <a:br>
              <a:rPr lang="es-CL" altLang="es-CL" sz="1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  <a:ea typeface="ヒラギノ角ゴ Pro W3"/>
              </a:rPr>
            </a:br>
            <a:endParaRPr lang="es-MX" sz="2000" b="1" dirty="0">
              <a:solidFill>
                <a:srgbClr val="C00000"/>
              </a:solidFill>
              <a:latin typeface="Arial" pitchFamily="34" charset="0"/>
              <a:ea typeface="ヒラギノ角ゴ Pro W3"/>
              <a:cs typeface="Tahoma" pitchFamily="34" charset="0"/>
            </a:endParaRPr>
          </a:p>
        </p:txBody>
      </p:sp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512" y="1052736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6183313" y="6624637"/>
            <a:ext cx="2133600" cy="193675"/>
          </a:xfrm>
        </p:spPr>
        <p:txBody>
          <a:bodyPr/>
          <a:lstStyle/>
          <a:p>
            <a:pPr>
              <a:defRPr/>
            </a:pPr>
            <a:fld id="{CC4457A9-598C-48D2-984A-7E3069F257B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152007" y="107206"/>
            <a:ext cx="8164513" cy="1143000"/>
          </a:xfrm>
        </p:spPr>
        <p:txBody>
          <a:bodyPr/>
          <a:lstStyle/>
          <a:p>
            <a:pPr lvl="0" eaLnBrk="1" hangingPunct="1"/>
            <a:r>
              <a:rPr lang="es-CL" altLang="es-CL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ヒラギノ角ゴ Pro W3"/>
                <a:cs typeface="ヒラギノ角ゴ Pro W3"/>
              </a:rPr>
              <a:t>SISTEMA DE INFORMACIÓN DE RRHH </a:t>
            </a:r>
            <a:r>
              <a:rPr lang="es-CL" altLang="es-CL" sz="1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  <a:ea typeface="ヒラギノ角ゴ Pro W3"/>
              </a:rPr>
              <a:t/>
            </a:r>
            <a:br>
              <a:rPr lang="es-CL" altLang="es-CL" sz="1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  <a:ea typeface="ヒラギノ角ゴ Pro W3"/>
              </a:rPr>
            </a:br>
            <a:r>
              <a:rPr lang="es-CL" sz="2000" b="1" dirty="0" smtClean="0">
                <a:solidFill>
                  <a:srgbClr val="C00000"/>
                </a:solidFill>
                <a:latin typeface="Arial" pitchFamily="34" charset="0"/>
                <a:ea typeface="ヒラギノ角ゴ Pro W3"/>
                <a:cs typeface="Tahoma" pitchFamily="34" charset="0"/>
              </a:rPr>
              <a:t>Servicios Soporte, Mantención y Evolución SIRH</a:t>
            </a:r>
            <a:endParaRPr lang="es-MX" sz="2000" b="1" dirty="0">
              <a:solidFill>
                <a:srgbClr val="C00000"/>
              </a:solidFill>
              <a:latin typeface="Arial" pitchFamily="34" charset="0"/>
              <a:ea typeface="ヒラギノ角ゴ Pro W3"/>
              <a:cs typeface="Tahoma" pitchFamily="34" charset="0"/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438901" y="1268760"/>
            <a:ext cx="8381570" cy="864096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lnSpc>
                <a:spcPct val="150000"/>
              </a:lnSpc>
              <a:defRPr/>
            </a:pPr>
            <a:r>
              <a:rPr lang="es-ES" sz="1400" b="1" dirty="0" smtClean="0">
                <a:solidFill>
                  <a:prstClr val="white"/>
                </a:solidFill>
              </a:rPr>
              <a:t>OBJETIVOS</a:t>
            </a:r>
            <a:r>
              <a:rPr lang="es-ES" sz="1400" dirty="0" smtClean="0">
                <a:solidFill>
                  <a:prstClr val="white"/>
                </a:solidFill>
              </a:rPr>
              <a:t>: Mantener el servicio actual del Sistema realizando el cierre de brecha entre los procesos, </a:t>
            </a:r>
            <a:r>
              <a:rPr lang="es-ES" sz="1400" dirty="0" err="1" smtClean="0">
                <a:solidFill>
                  <a:prstClr val="white"/>
                </a:solidFill>
              </a:rPr>
              <a:t>susb</a:t>
            </a:r>
            <a:r>
              <a:rPr lang="es-ES" sz="1400" dirty="0" smtClean="0">
                <a:solidFill>
                  <a:prstClr val="white"/>
                </a:solidFill>
              </a:rPr>
              <a:t>-procesos, procedimientos y reglas de negocio con el SIRH, innovando a una nueva plataforma tecnológica, en un periodo de 6 años.</a:t>
            </a:r>
            <a:endParaRPr lang="es-ES" sz="1400" dirty="0">
              <a:solidFill>
                <a:prstClr val="white"/>
              </a:solidFill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1465561" y="4379748"/>
            <a:ext cx="2314351" cy="489412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000" b="1" dirty="0">
                <a:solidFill>
                  <a:prstClr val="white"/>
                </a:solidFill>
              </a:rPr>
              <a:t>Desarrollo Requerimientos </a:t>
            </a:r>
            <a:r>
              <a:rPr lang="es-ES" sz="1000" b="1" dirty="0" smtClean="0">
                <a:solidFill>
                  <a:prstClr val="white"/>
                </a:solidFill>
              </a:rPr>
              <a:t>Pendientes</a:t>
            </a:r>
            <a:endParaRPr lang="es-ES" sz="1000" b="1" dirty="0">
              <a:solidFill>
                <a:prstClr val="white"/>
              </a:solidFill>
            </a:endParaRPr>
          </a:p>
        </p:txBody>
      </p:sp>
      <p:sp>
        <p:nvSpPr>
          <p:cNvPr id="10" name="9 Rectángulo redondeado"/>
          <p:cNvSpPr/>
          <p:nvPr/>
        </p:nvSpPr>
        <p:spPr>
          <a:xfrm>
            <a:off x="1450762" y="5635039"/>
            <a:ext cx="1613154" cy="386249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50000"/>
              </a:lnSpc>
              <a:defRPr/>
            </a:pPr>
            <a:r>
              <a:rPr lang="es-ES" sz="1000" b="1" dirty="0">
                <a:solidFill>
                  <a:prstClr val="white"/>
                </a:solidFill>
              </a:rPr>
              <a:t>Implementar </a:t>
            </a:r>
            <a:r>
              <a:rPr lang="es-ES" sz="1000" b="1" dirty="0" err="1">
                <a:solidFill>
                  <a:prstClr val="white"/>
                </a:solidFill>
              </a:rPr>
              <a:t>Datamart</a:t>
            </a:r>
            <a:r>
              <a:rPr lang="es-ES" sz="1000" b="1" dirty="0">
                <a:solidFill>
                  <a:prstClr val="white"/>
                </a:solidFill>
              </a:rPr>
              <a:t> de RRHH </a:t>
            </a: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xmlns="" val="1545349145"/>
              </p:ext>
            </p:extLst>
          </p:nvPr>
        </p:nvGraphicFramePr>
        <p:xfrm>
          <a:off x="323528" y="1988840"/>
          <a:ext cx="8496944" cy="14919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10 Rectángulo redondeado"/>
          <p:cNvSpPr/>
          <p:nvPr/>
        </p:nvSpPr>
        <p:spPr>
          <a:xfrm>
            <a:off x="323528" y="3275438"/>
            <a:ext cx="1092423" cy="297578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s-ES" sz="1000" b="1" dirty="0" smtClean="0">
                <a:solidFill>
                  <a:prstClr val="white"/>
                </a:solidFill>
              </a:rPr>
              <a:t>Toma de Control</a:t>
            </a:r>
            <a:endParaRPr lang="es-ES" sz="1000" dirty="0">
              <a:solidFill>
                <a:prstClr val="white"/>
              </a:solidFill>
            </a:endParaRPr>
          </a:p>
        </p:txBody>
      </p:sp>
      <p:sp>
        <p:nvSpPr>
          <p:cNvPr id="13" name="12 Rectángulo redondeado"/>
          <p:cNvSpPr/>
          <p:nvPr/>
        </p:nvSpPr>
        <p:spPr>
          <a:xfrm>
            <a:off x="1472733" y="3717031"/>
            <a:ext cx="3747339" cy="504057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50000"/>
              </a:lnSpc>
              <a:defRPr/>
            </a:pPr>
            <a:r>
              <a:rPr lang="es-ES" sz="1000" b="1" dirty="0">
                <a:solidFill>
                  <a:prstClr val="white"/>
                </a:solidFill>
              </a:rPr>
              <a:t>Actualización </a:t>
            </a:r>
            <a:r>
              <a:rPr lang="es-ES" sz="1000" b="1" dirty="0" smtClean="0">
                <a:solidFill>
                  <a:prstClr val="white"/>
                </a:solidFill>
              </a:rPr>
              <a:t>Tecnológica a Clientes Servidor Vía Framework,  </a:t>
            </a:r>
            <a:r>
              <a:rPr lang="es-ES" sz="1000" b="1" dirty="0">
                <a:solidFill>
                  <a:prstClr val="white"/>
                </a:solidFill>
              </a:rPr>
              <a:t>Web-SOA-</a:t>
            </a:r>
            <a:r>
              <a:rPr lang="es-ES" sz="1000" b="1" dirty="0" err="1">
                <a:solidFill>
                  <a:prstClr val="white"/>
                </a:solidFill>
              </a:rPr>
              <a:t>Datacenter</a:t>
            </a:r>
            <a:endParaRPr lang="es-ES" sz="1000" b="1" dirty="0">
              <a:solidFill>
                <a:prstClr val="white"/>
              </a:solidFill>
            </a:endParaRPr>
          </a:p>
        </p:txBody>
      </p:sp>
      <p:sp>
        <p:nvSpPr>
          <p:cNvPr id="15" name="14 Rectángulo redondeado"/>
          <p:cNvSpPr/>
          <p:nvPr/>
        </p:nvSpPr>
        <p:spPr>
          <a:xfrm>
            <a:off x="1465561" y="3275439"/>
            <a:ext cx="7354910" cy="297578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50000"/>
              </a:lnSpc>
              <a:defRPr/>
            </a:pPr>
            <a:r>
              <a:rPr lang="es-ES" sz="1000" b="1" dirty="0">
                <a:solidFill>
                  <a:prstClr val="white"/>
                </a:solidFill>
              </a:rPr>
              <a:t>Continuidad Operacional Actual </a:t>
            </a:r>
            <a:r>
              <a:rPr lang="es-ES" sz="1000" b="1" dirty="0" smtClean="0">
                <a:solidFill>
                  <a:prstClr val="white"/>
                </a:solidFill>
              </a:rPr>
              <a:t>Sistema y Sistema Actualizado Tecnológicamente</a:t>
            </a:r>
            <a:endParaRPr lang="es-ES" sz="1000" b="1" dirty="0">
              <a:solidFill>
                <a:prstClr val="white"/>
              </a:solidFill>
            </a:endParaRPr>
          </a:p>
        </p:txBody>
      </p:sp>
      <p:sp>
        <p:nvSpPr>
          <p:cNvPr id="16" name="15 Rectángulo redondeado"/>
          <p:cNvSpPr/>
          <p:nvPr/>
        </p:nvSpPr>
        <p:spPr>
          <a:xfrm>
            <a:off x="1450762" y="5013176"/>
            <a:ext cx="2545174" cy="489412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s-ES" sz="1000" b="1" dirty="0" smtClean="0">
                <a:solidFill>
                  <a:prstClr val="white"/>
                </a:solidFill>
              </a:rPr>
              <a:t>Levantamiento de Procesos, subprocesos, procedimientos e identificación de brecha</a:t>
            </a:r>
            <a:endParaRPr lang="es-ES" sz="1000" dirty="0">
              <a:solidFill>
                <a:prstClr val="white"/>
              </a:solidFill>
            </a:endParaRPr>
          </a:p>
        </p:txBody>
      </p:sp>
      <p:sp>
        <p:nvSpPr>
          <p:cNvPr id="18" name="17 Rectángulo redondeado"/>
          <p:cNvSpPr/>
          <p:nvPr/>
        </p:nvSpPr>
        <p:spPr>
          <a:xfrm>
            <a:off x="4067943" y="5027820"/>
            <a:ext cx="4185423" cy="489412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000" b="1" dirty="0" smtClean="0">
                <a:solidFill>
                  <a:prstClr val="white"/>
                </a:solidFill>
              </a:rPr>
              <a:t>Cierre de Brecha del Sistema</a:t>
            </a:r>
            <a:endParaRPr lang="es-ES" sz="1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5576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3" grpId="0" animBg="1"/>
      <p:bldP spid="15" grpId="0" animBg="1"/>
      <p:bldP spid="16" grpId="0" animBg="1"/>
      <p:bldP spid="1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152007" y="251222"/>
            <a:ext cx="8164513" cy="513482"/>
          </a:xfrm>
        </p:spPr>
        <p:txBody>
          <a:bodyPr/>
          <a:lstStyle/>
          <a:p>
            <a:pPr lvl="0" eaLnBrk="1" hangingPunct="1"/>
            <a:r>
              <a:rPr lang="es-CL" altLang="es-CL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ヒラギノ角ゴ Pro W3"/>
              </a:rPr>
              <a:t>LICITACION ARRIENDO DE EQUIPAMIENTOS</a:t>
            </a:r>
            <a:r>
              <a:rPr lang="es-CL" altLang="es-CL" sz="1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  <a:ea typeface="ヒラギノ角ゴ Pro W3"/>
              </a:rPr>
              <a:t/>
            </a:r>
            <a:br>
              <a:rPr lang="es-CL" altLang="es-CL" sz="1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  <a:ea typeface="ヒラギノ角ゴ Pro W3"/>
              </a:rPr>
            </a:br>
            <a:endParaRPr lang="es-MX" sz="2000" b="1" dirty="0">
              <a:solidFill>
                <a:srgbClr val="C00000"/>
              </a:solidFill>
              <a:latin typeface="Arial" pitchFamily="34" charset="0"/>
              <a:ea typeface="ヒラギノ角ゴ Pro W3"/>
              <a:cs typeface="Tahoma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611560" y="1196752"/>
            <a:ext cx="77049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Publicación: martes 29/07/2014</a:t>
            </a:r>
          </a:p>
          <a:p>
            <a:endParaRPr lang="es-CL" dirty="0" smtClean="0"/>
          </a:p>
          <a:p>
            <a:r>
              <a:rPr lang="es-CL" dirty="0" smtClean="0"/>
              <a:t>Fecha terminó publicación: lunes 11/08/2014</a:t>
            </a:r>
          </a:p>
          <a:p>
            <a:endParaRPr lang="es-CL" dirty="0" smtClean="0"/>
          </a:p>
          <a:p>
            <a:r>
              <a:rPr lang="es-CL" dirty="0" smtClean="0"/>
              <a:t>Adjudicación:  Entre el 12 y 13/08.</a:t>
            </a:r>
          </a:p>
          <a:p>
            <a:endParaRPr lang="es-CL" dirty="0" smtClean="0"/>
          </a:p>
          <a:p>
            <a:r>
              <a:rPr lang="es-CL" dirty="0" smtClean="0"/>
              <a:t>Despacho de Equipos: Una vez firmado el contrato, el proveedor dispone de 30 días.</a:t>
            </a:r>
          </a:p>
          <a:p>
            <a:endParaRPr lang="es-CL" dirty="0" smtClean="0"/>
          </a:p>
          <a:p>
            <a:r>
              <a:rPr lang="es-CL" dirty="0" smtClean="0"/>
              <a:t>Inicio de despacho: aprox. septiembre 2014.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3"/>
          <p:cNvSpPr>
            <a:spLocks noGrp="1"/>
          </p:cNvSpPr>
          <p:nvPr>
            <p:ph type="ctrTitle"/>
          </p:nvPr>
        </p:nvSpPr>
        <p:spPr>
          <a:xfrm>
            <a:off x="685800" y="2339975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s-CL" sz="9200" smtClean="0">
                <a:solidFill>
                  <a:schemeClr val="bg1"/>
                </a:solidFill>
                <a:latin typeface="Verdana" pitchFamily="34" charset="0"/>
                <a:ea typeface="ヒラギノ角ゴ Pro W3"/>
                <a:cs typeface="Verdana" pitchFamily="34" charset="0"/>
              </a:rPr>
              <a:t>Gracias.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009" y="980728"/>
            <a:ext cx="8964487" cy="4935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152007" y="107206"/>
            <a:ext cx="8164513" cy="1143000"/>
          </a:xfrm>
        </p:spPr>
        <p:txBody>
          <a:bodyPr/>
          <a:lstStyle/>
          <a:p>
            <a:pPr lvl="0" eaLnBrk="1" hangingPunct="1"/>
            <a:r>
              <a:rPr lang="es-CL" altLang="es-CL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ヒラギノ角ゴ Pro W3"/>
                <a:cs typeface="ヒラギノ角ゴ Pro W3"/>
              </a:rPr>
              <a:t>CARTA GANTT DE LICITACION AL 04-08-2014</a:t>
            </a:r>
            <a:r>
              <a:rPr lang="es-CL" altLang="es-CL" sz="1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  <a:ea typeface="ヒラギノ角ゴ Pro W3"/>
              </a:rPr>
              <a:t/>
            </a:r>
            <a:br>
              <a:rPr lang="es-CL" altLang="es-CL" sz="1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  <a:ea typeface="ヒラギノ角ゴ Pro W3"/>
              </a:rPr>
            </a:br>
            <a:r>
              <a:rPr lang="es-CL" altLang="es-CL" sz="1800" b="1" dirty="0" smtClean="0">
                <a:solidFill>
                  <a:srgbClr val="C00000"/>
                </a:solidFill>
                <a:latin typeface="Arial" pitchFamily="34" charset="0"/>
                <a:ea typeface="ヒラギノ角ゴ Pro W3"/>
                <a:cs typeface="Tahoma" pitchFamily="34" charset="0"/>
              </a:rPr>
              <a:t>RFI + LICITACION</a:t>
            </a:r>
            <a:endParaRPr lang="es-MX" sz="1800" b="1" dirty="0">
              <a:solidFill>
                <a:srgbClr val="C00000"/>
              </a:solidFill>
              <a:latin typeface="Arial" pitchFamily="34" charset="0"/>
              <a:ea typeface="ヒラギノ角ゴ Pro W3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152007" y="107206"/>
            <a:ext cx="8020393" cy="729506"/>
          </a:xfrm>
        </p:spPr>
        <p:txBody>
          <a:bodyPr/>
          <a:lstStyle/>
          <a:p>
            <a:pPr lvl="0" eaLnBrk="1" hangingPunct="1"/>
            <a:r>
              <a:rPr lang="es-CL" altLang="es-CL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ヒラギノ角ゴ Pro W3"/>
                <a:cs typeface="ヒラギノ角ゴ Pro W3"/>
              </a:rPr>
              <a:t>R </a:t>
            </a:r>
            <a:r>
              <a:rPr lang="es-CL" altLang="es-CL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ヒラギノ角ゴ Pro W3"/>
                <a:cs typeface="ヒラギノ角ゴ Pro W3"/>
              </a:rPr>
              <a:t>F I (</a:t>
            </a:r>
            <a:r>
              <a:rPr lang="es-CL" altLang="es-CL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ヒラギノ角ゴ Pro W3"/>
                <a:cs typeface="ヒラギノ角ゴ Pro W3"/>
              </a:rPr>
              <a:t>Request</a:t>
            </a:r>
            <a:r>
              <a:rPr lang="es-CL" altLang="es-CL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ヒラギノ角ゴ Pro W3"/>
                <a:cs typeface="ヒラギノ角ゴ Pro W3"/>
              </a:rPr>
              <a:t> </a:t>
            </a:r>
            <a:r>
              <a:rPr lang="es-CL" altLang="es-CL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ヒラギノ角ゴ Pro W3"/>
                <a:cs typeface="ヒラギノ角ゴ Pro W3"/>
              </a:rPr>
              <a:t>for</a:t>
            </a:r>
            <a:r>
              <a:rPr lang="es-CL" altLang="es-CL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ヒラギノ角ゴ Pro W3"/>
                <a:cs typeface="ヒラギノ角ゴ Pro W3"/>
              </a:rPr>
              <a:t> </a:t>
            </a:r>
            <a:r>
              <a:rPr lang="es-CL" altLang="es-CL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ヒラギノ角ゴ Pro W3"/>
                <a:cs typeface="ヒラギノ角ゴ Pro W3"/>
              </a:rPr>
              <a:t>Information</a:t>
            </a:r>
            <a:r>
              <a:rPr lang="es-CL" altLang="es-CL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ヒラギノ角ゴ Pro W3"/>
                <a:cs typeface="ヒラギノ角ゴ Pro W3"/>
              </a:rPr>
              <a:t>)</a:t>
            </a:r>
            <a:r>
              <a:rPr lang="es-CL" altLang="es-CL" sz="1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  <a:ea typeface="ヒラギノ角ゴ Pro W3"/>
              </a:rPr>
              <a:t/>
            </a:r>
            <a:br>
              <a:rPr lang="es-CL" altLang="es-CL" sz="1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  <a:ea typeface="ヒラギノ角ゴ Pro W3"/>
              </a:rPr>
            </a:br>
            <a:r>
              <a:rPr lang="es-CL" sz="1800" b="1" dirty="0" smtClean="0">
                <a:solidFill>
                  <a:srgbClr val="C00000"/>
                </a:solidFill>
                <a:latin typeface="Arial" pitchFamily="34" charset="0"/>
                <a:ea typeface="ヒラギノ角ゴ Pro W3"/>
                <a:cs typeface="Tahoma" pitchFamily="34" charset="0"/>
              </a:rPr>
              <a:t>Solicitud de información de Mercado a Proveedores</a:t>
            </a:r>
            <a:endParaRPr lang="es-MX" sz="1800" b="1" dirty="0">
              <a:solidFill>
                <a:srgbClr val="C00000"/>
              </a:solidFill>
              <a:latin typeface="Arial" pitchFamily="34" charset="0"/>
              <a:ea typeface="ヒラギノ角ゴ Pro W3"/>
              <a:cs typeface="Tahoma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95536" y="1052736"/>
            <a:ext cx="792088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OBJETIVO</a:t>
            </a:r>
          </a:p>
          <a:p>
            <a:endParaRPr lang="es-CL" dirty="0" smtClean="0"/>
          </a:p>
          <a:p>
            <a:r>
              <a:rPr lang="es-CL" dirty="0" smtClean="0"/>
              <a:t>Evaluar a los Proveedores de como abordarían los nuevos Servicios Requeridos para SIRH considerando los siguientes factores:</a:t>
            </a:r>
          </a:p>
          <a:p>
            <a:endParaRPr lang="es-CL" dirty="0" smtClean="0"/>
          </a:p>
          <a:p>
            <a:pPr marL="342900" indent="-342900">
              <a:buFont typeface="+mj-lt"/>
              <a:buAutoNum type="arabicPeriod"/>
            </a:pPr>
            <a:r>
              <a:rPr lang="es-CL" dirty="0" smtClean="0"/>
              <a:t>Plazos</a:t>
            </a:r>
          </a:p>
          <a:p>
            <a:pPr marL="342900" indent="-342900">
              <a:buFont typeface="+mj-lt"/>
              <a:buAutoNum type="arabicPeriod"/>
            </a:pPr>
            <a:endParaRPr lang="es-CL" dirty="0" smtClean="0"/>
          </a:p>
          <a:p>
            <a:pPr marL="342900" indent="-342900">
              <a:buFont typeface="+mj-lt"/>
              <a:buAutoNum type="arabicPeriod"/>
            </a:pPr>
            <a:r>
              <a:rPr lang="es-CL" dirty="0" smtClean="0"/>
              <a:t>Equipo de Trabajo</a:t>
            </a:r>
          </a:p>
          <a:p>
            <a:pPr marL="342900" indent="-342900">
              <a:buFont typeface="+mj-lt"/>
              <a:buAutoNum type="arabicPeriod"/>
            </a:pPr>
            <a:endParaRPr lang="es-CL" dirty="0" smtClean="0"/>
          </a:p>
          <a:p>
            <a:pPr marL="342900" indent="-342900">
              <a:buFont typeface="+mj-lt"/>
              <a:buAutoNum type="arabicPeriod"/>
            </a:pPr>
            <a:r>
              <a:rPr lang="es-CL" dirty="0" smtClean="0"/>
              <a:t>Experiencia en Proyectos Similares</a:t>
            </a:r>
          </a:p>
          <a:p>
            <a:pPr marL="342900" indent="-342900">
              <a:buFont typeface="+mj-lt"/>
              <a:buAutoNum type="arabicPeriod"/>
            </a:pPr>
            <a:endParaRPr lang="es-CL" dirty="0" smtClean="0"/>
          </a:p>
          <a:p>
            <a:pPr marL="342900" indent="-342900">
              <a:buFont typeface="+mj-lt"/>
              <a:buAutoNum type="arabicPeriod"/>
            </a:pPr>
            <a:r>
              <a:rPr lang="es-CL" dirty="0" smtClean="0"/>
              <a:t>Proyectos exitosos</a:t>
            </a:r>
          </a:p>
          <a:p>
            <a:pPr marL="342900" indent="-342900">
              <a:buFont typeface="+mj-lt"/>
              <a:buAutoNum type="arabicPeriod"/>
            </a:pPr>
            <a:endParaRPr lang="es-CL" dirty="0" smtClean="0"/>
          </a:p>
          <a:p>
            <a:pPr marL="342900" indent="-342900">
              <a:buFont typeface="+mj-lt"/>
              <a:buAutoNum type="arabicPeriod"/>
            </a:pPr>
            <a:r>
              <a:rPr lang="es-CL" dirty="0" smtClean="0"/>
              <a:t>Certificaciones ISO y </a:t>
            </a:r>
            <a:r>
              <a:rPr lang="es-CL" dirty="0" err="1" smtClean="0"/>
              <a:t>CMMi</a:t>
            </a:r>
            <a:endParaRPr lang="es-CL" dirty="0" smtClean="0"/>
          </a:p>
          <a:p>
            <a:pPr marL="342900" indent="-342900">
              <a:buFont typeface="+mj-lt"/>
              <a:buAutoNum type="arabicPeriod"/>
            </a:pPr>
            <a:endParaRPr lang="es-CL" dirty="0" smtClean="0"/>
          </a:p>
          <a:p>
            <a:pPr marL="342900" indent="-342900">
              <a:buFont typeface="+mj-lt"/>
              <a:buAutoNum type="arabicPeriod"/>
            </a:pPr>
            <a:r>
              <a:rPr lang="es-CL" dirty="0" smtClean="0"/>
              <a:t>Costos por ítem solicitado</a:t>
            </a:r>
          </a:p>
          <a:p>
            <a:pPr marL="342900" indent="-342900">
              <a:buFont typeface="+mj-lt"/>
              <a:buAutoNum type="arabicPeriod"/>
            </a:pPr>
            <a:endParaRPr lang="es-CL" dirty="0" smtClean="0"/>
          </a:p>
          <a:p>
            <a:pPr marL="342900" indent="-342900">
              <a:buFont typeface="+mj-lt"/>
              <a:buAutoNum type="arabicPeriod"/>
            </a:pPr>
            <a:r>
              <a:rPr lang="es-CL" dirty="0" smtClean="0"/>
              <a:t>Costos totales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152007" y="251222"/>
            <a:ext cx="8164513" cy="513482"/>
          </a:xfrm>
        </p:spPr>
        <p:txBody>
          <a:bodyPr/>
          <a:lstStyle/>
          <a:p>
            <a:pPr lvl="0" eaLnBrk="1" hangingPunct="1"/>
            <a:r>
              <a:rPr lang="es-CL" altLang="es-CL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ヒラギノ角ゴ Pro W3"/>
              </a:rPr>
              <a:t>9 EMPRESAS INSCRITAS</a:t>
            </a:r>
            <a:r>
              <a:rPr lang="es-CL" altLang="es-CL" sz="1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  <a:ea typeface="ヒラギノ角ゴ Pro W3"/>
              </a:rPr>
              <a:t/>
            </a:r>
            <a:br>
              <a:rPr lang="es-CL" altLang="es-CL" sz="1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  <a:ea typeface="ヒラギノ角ゴ Pro W3"/>
              </a:rPr>
            </a:br>
            <a:endParaRPr lang="es-MX" sz="2000" b="1" dirty="0">
              <a:solidFill>
                <a:srgbClr val="C00000"/>
              </a:solidFill>
              <a:latin typeface="Arial" pitchFamily="34" charset="0"/>
              <a:ea typeface="ヒラギノ角ゴ Pro W3"/>
              <a:cs typeface="Tahoma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060" y="1340768"/>
            <a:ext cx="17907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8681" y="1357139"/>
            <a:ext cx="185737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87008" y="1340768"/>
            <a:ext cx="2057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8762" y="2492896"/>
            <a:ext cx="3255166" cy="111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01108" y="2496691"/>
            <a:ext cx="35433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58019" y="4005064"/>
            <a:ext cx="160972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643114" y="4116685"/>
            <a:ext cx="150495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309692" y="4172694"/>
            <a:ext cx="17907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468613" y="5384254"/>
            <a:ext cx="189547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152007" y="251222"/>
            <a:ext cx="8164513" cy="513482"/>
          </a:xfrm>
        </p:spPr>
        <p:txBody>
          <a:bodyPr/>
          <a:lstStyle/>
          <a:p>
            <a:pPr lvl="0" eaLnBrk="1" hangingPunct="1"/>
            <a:r>
              <a:rPr lang="es-CL" altLang="es-CL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ヒラギノ角ゴ Pro W3"/>
              </a:rPr>
              <a:t>7 EMPRESAS PRESENTARON OFERTA</a:t>
            </a:r>
            <a:r>
              <a:rPr lang="es-CL" altLang="es-CL" sz="1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  <a:ea typeface="ヒラギノ角ゴ Pro W3"/>
              </a:rPr>
              <a:t/>
            </a:r>
            <a:br>
              <a:rPr lang="es-CL" altLang="es-CL" sz="1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  <a:ea typeface="ヒラギノ角ゴ Pro W3"/>
              </a:rPr>
            </a:br>
            <a:endParaRPr lang="es-MX" sz="2000" b="1" dirty="0">
              <a:solidFill>
                <a:srgbClr val="C00000"/>
              </a:solidFill>
              <a:latin typeface="Arial" pitchFamily="34" charset="0"/>
              <a:ea typeface="ヒラギノ角ゴ Pro W3"/>
              <a:cs typeface="Tahoma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060" y="1340768"/>
            <a:ext cx="17907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8681" y="1357139"/>
            <a:ext cx="185737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87008" y="1340768"/>
            <a:ext cx="2057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8762" y="2492896"/>
            <a:ext cx="3255166" cy="111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01108" y="2496691"/>
            <a:ext cx="35433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58019" y="4005064"/>
            <a:ext cx="160972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643114" y="4116685"/>
            <a:ext cx="150495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309692" y="4172694"/>
            <a:ext cx="17907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468613" y="5384254"/>
            <a:ext cx="189547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5" name="14 Conector recto"/>
          <p:cNvCxnSpPr/>
          <p:nvPr/>
        </p:nvCxnSpPr>
        <p:spPr>
          <a:xfrm flipV="1">
            <a:off x="3909095" y="5312246"/>
            <a:ext cx="950937" cy="106908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"/>
          <p:cNvCxnSpPr/>
          <p:nvPr/>
        </p:nvCxnSpPr>
        <p:spPr>
          <a:xfrm flipV="1">
            <a:off x="6717407" y="3933056"/>
            <a:ext cx="950937" cy="106908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152007" y="251222"/>
            <a:ext cx="8164513" cy="513482"/>
          </a:xfrm>
        </p:spPr>
        <p:txBody>
          <a:bodyPr/>
          <a:lstStyle/>
          <a:p>
            <a:pPr lvl="0" eaLnBrk="1" hangingPunct="1"/>
            <a:r>
              <a:rPr lang="es-CL" altLang="es-CL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ヒラギノ角ゴ Pro W3"/>
              </a:rPr>
              <a:t>CUADRO COMPARATIVO RFI DE EMPRESAS</a:t>
            </a:r>
            <a:r>
              <a:rPr lang="es-CL" altLang="es-CL" sz="1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  <a:ea typeface="ヒラギノ角ゴ Pro W3"/>
              </a:rPr>
              <a:t/>
            </a:r>
            <a:br>
              <a:rPr lang="es-CL" altLang="es-CL" sz="1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  <a:ea typeface="ヒラギノ角ゴ Pro W3"/>
              </a:rPr>
            </a:br>
            <a:endParaRPr lang="es-MX" sz="2000" b="1" dirty="0">
              <a:solidFill>
                <a:srgbClr val="C00000"/>
              </a:solidFill>
              <a:latin typeface="Arial" pitchFamily="34" charset="0"/>
              <a:ea typeface="ヒラギノ角ゴ Pro W3"/>
              <a:cs typeface="Tahoma" pitchFamily="34" charset="0"/>
            </a:endParaRPr>
          </a:p>
        </p:txBody>
      </p:sp>
      <p:graphicFrame>
        <p:nvGraphicFramePr>
          <p:cNvPr id="14" name="13 Tabla"/>
          <p:cNvGraphicFramePr>
            <a:graphicFrameLocks noGrp="1"/>
          </p:cNvGraphicFramePr>
          <p:nvPr/>
        </p:nvGraphicFramePr>
        <p:xfrm>
          <a:off x="152005" y="1202274"/>
          <a:ext cx="8740475" cy="4386966"/>
        </p:xfrm>
        <a:graphic>
          <a:graphicData uri="http://schemas.openxmlformats.org/drawingml/2006/table">
            <a:tbl>
              <a:tblPr/>
              <a:tblGrid>
                <a:gridCol w="592887"/>
                <a:gridCol w="802772"/>
                <a:gridCol w="1080120"/>
                <a:gridCol w="1152128"/>
                <a:gridCol w="864096"/>
                <a:gridCol w="764930"/>
                <a:gridCol w="675230"/>
                <a:gridCol w="432048"/>
                <a:gridCol w="697735"/>
                <a:gridCol w="1030457"/>
                <a:gridCol w="648072"/>
              </a:tblGrid>
              <a:tr h="6069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err="1">
                          <a:solidFill>
                            <a:srgbClr val="FFFFFF"/>
                          </a:solidFill>
                          <a:latin typeface="Calibri"/>
                        </a:rPr>
                        <a:t>Empresa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5522" marR="5522" marT="5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Conocen Plataforma SIRH</a:t>
                      </a:r>
                    </a:p>
                  </a:txBody>
                  <a:tcPr marL="5522" marR="5522" marT="5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Mantención de SIRH</a:t>
                      </a:r>
                    </a:p>
                  </a:txBody>
                  <a:tcPr marL="5522" marR="5522" marT="5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err="1">
                          <a:solidFill>
                            <a:srgbClr val="FFFFFF"/>
                          </a:solidFill>
                          <a:latin typeface="Calibri"/>
                        </a:rPr>
                        <a:t>Migración</a:t>
                      </a:r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 de SIRH</a:t>
                      </a:r>
                    </a:p>
                  </a:txBody>
                  <a:tcPr marL="5522" marR="5522" marT="5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Herramienta Propuesta</a:t>
                      </a:r>
                    </a:p>
                  </a:txBody>
                  <a:tcPr marL="5522" marR="5522" marT="5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Empresas Integradoras</a:t>
                      </a:r>
                    </a:p>
                  </a:txBody>
                  <a:tcPr marL="5522" marR="5522" marT="5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Servicio Datacenter</a:t>
                      </a:r>
                    </a:p>
                  </a:txBody>
                  <a:tcPr marL="5522" marR="5522" marT="5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CMMI</a:t>
                      </a:r>
                    </a:p>
                  </a:txBody>
                  <a:tcPr marL="5522" marR="5522" marT="5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Norma ISO</a:t>
                      </a:r>
                    </a:p>
                  </a:txBody>
                  <a:tcPr marL="5522" marR="5522" marT="5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Proyectos en Area Pública</a:t>
                      </a:r>
                    </a:p>
                  </a:txBody>
                  <a:tcPr marL="5522" marR="5522" marT="5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Toma de Control (meses)</a:t>
                      </a:r>
                    </a:p>
                  </a:txBody>
                  <a:tcPr marL="5522" marR="5522" marT="5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</a:tr>
              <a:tr h="6069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Insico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22" marR="5522" marT="5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</a:t>
                      </a:r>
                    </a:p>
                  </a:txBody>
                  <a:tcPr marL="5522" marR="5522" marT="5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</a:t>
                      </a:r>
                    </a:p>
                  </a:txBody>
                  <a:tcPr marL="5522" marR="5522" marT="5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</a:t>
                      </a:r>
                    </a:p>
                  </a:txBody>
                  <a:tcPr marL="5522" marR="5522" marT="5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22" marR="5522" marT="5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Insico</a:t>
                      </a:r>
                    </a:p>
                  </a:txBody>
                  <a:tcPr marL="5522" marR="5522" marT="5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</a:t>
                      </a:r>
                    </a:p>
                  </a:txBody>
                  <a:tcPr marL="5522" marR="5522" marT="5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5522" marR="5522" marT="5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SI: 9001:2008</a:t>
                      </a:r>
                    </a:p>
                  </a:txBody>
                  <a:tcPr marL="5522" marR="5522" marT="5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SI:</a:t>
                      </a:r>
                      <a:b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Salud, Municipalidades</a:t>
                      </a:r>
                    </a:p>
                  </a:txBody>
                  <a:tcPr marL="5522" marR="5522" marT="5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522" marR="5522" marT="5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2023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Indra</a:t>
                      </a:r>
                    </a:p>
                  </a:txBody>
                  <a:tcPr marL="5522" marR="5522" marT="5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</a:t>
                      </a:r>
                    </a:p>
                  </a:txBody>
                  <a:tcPr marL="5522" marR="5522" marT="5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</a:t>
                      </a:r>
                    </a:p>
                  </a:txBody>
                  <a:tcPr marL="5522" marR="5522" marT="5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</a:t>
                      </a:r>
                    </a:p>
                  </a:txBody>
                  <a:tcPr marL="5522" marR="5522" marT="5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22" marR="5522" marT="5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Indra</a:t>
                      </a:r>
                    </a:p>
                  </a:txBody>
                  <a:tcPr marL="5522" marR="5522" marT="5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5522" marR="5522" marT="5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</a:t>
                      </a:r>
                    </a:p>
                  </a:txBody>
                  <a:tcPr marL="5522" marR="5522" marT="5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SI: 9001:2008</a:t>
                      </a:r>
                    </a:p>
                  </a:txBody>
                  <a:tcPr marL="5522" marR="5522" marT="5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22" marR="5522" marT="5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522" marR="5522" marT="5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69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Synapsis</a:t>
                      </a:r>
                    </a:p>
                  </a:txBody>
                  <a:tcPr marL="5522" marR="5522" marT="5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5522" marR="5522" marT="5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SI: Temporal</a:t>
                      </a:r>
                    </a:p>
                  </a:txBody>
                  <a:tcPr marL="5522" marR="5522" marT="5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5522" marR="5522" marT="5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SAP HCM</a:t>
                      </a:r>
                    </a:p>
                  </a:txBody>
                  <a:tcPr marL="5522" marR="5522" marT="5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Synapsis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22" marR="5522" marT="5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</a:t>
                      </a:r>
                    </a:p>
                  </a:txBody>
                  <a:tcPr marL="5522" marR="5522" marT="5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22" marR="5522" marT="5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22" marR="5522" marT="5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Si: </a:t>
                      </a:r>
                      <a:b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DGAC, Esval, MINREL, IPS</a:t>
                      </a:r>
                    </a:p>
                  </a:txBody>
                  <a:tcPr marL="5522" marR="5522" marT="5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522" marR="5522" marT="5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2023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EIS Ltda.</a:t>
                      </a:r>
                    </a:p>
                  </a:txBody>
                  <a:tcPr marL="5522" marR="5522" marT="5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5522" marR="5522" marT="5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5522" marR="5522" marT="5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5522" marR="5522" marT="5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RH7 Plus</a:t>
                      </a:r>
                    </a:p>
                  </a:txBody>
                  <a:tcPr marL="5522" marR="5522" marT="5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5522" marR="5522" marT="5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5522" marR="5522" marT="5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5522" marR="5522" marT="5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5522" marR="5522" marT="5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SI: DGAC</a:t>
                      </a:r>
                    </a:p>
                  </a:txBody>
                  <a:tcPr marL="5522" marR="5522" marT="5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22" marR="5522" marT="5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92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Upgrade</a:t>
                      </a:r>
                    </a:p>
                  </a:txBody>
                  <a:tcPr marL="5522" marR="5522" marT="5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5522" marR="5522" marT="5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SI: Temporal</a:t>
                      </a:r>
                      <a:b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max. 30 meses</a:t>
                      </a:r>
                    </a:p>
                  </a:txBody>
                  <a:tcPr marL="5522" marR="5522" marT="5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NO: </a:t>
                      </a:r>
                      <a:b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 meses</a:t>
                      </a:r>
                      <a:b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Implantación PeopleSoft HCM</a:t>
                      </a:r>
                    </a:p>
                  </a:txBody>
                  <a:tcPr marL="5522" marR="5522" marT="5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PeopleSoft HCM</a:t>
                      </a:r>
                    </a:p>
                  </a:txBody>
                  <a:tcPr marL="5522" marR="5522" marT="5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Quanam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22" marR="5522" marT="5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5522" marR="5522" marT="5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22" marR="5522" marT="5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22" marR="5522" marT="5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SI: Minsal, PDI</a:t>
                      </a:r>
                    </a:p>
                  </a:txBody>
                  <a:tcPr marL="5522" marR="5522" marT="5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522" marR="5522" marT="5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8092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Everis</a:t>
                      </a:r>
                    </a:p>
                  </a:txBody>
                  <a:tcPr marL="5522" marR="5522" marT="5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5522" marR="5522" marT="5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SI: Temporal</a:t>
                      </a:r>
                      <a:b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max. 26 meses</a:t>
                      </a:r>
                    </a:p>
                  </a:txBody>
                  <a:tcPr marL="5522" marR="5522" marT="5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NO: </a:t>
                      </a:r>
                      <a:b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 meses</a:t>
                      </a:r>
                      <a:b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Implantación</a:t>
                      </a:r>
                      <a:b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SAP HCM</a:t>
                      </a:r>
                    </a:p>
                  </a:txBody>
                  <a:tcPr marL="5522" marR="5522" marT="5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HCM-SAP</a:t>
                      </a:r>
                    </a:p>
                  </a:txBody>
                  <a:tcPr marL="5522" marR="5522" marT="5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Everis</a:t>
                      </a:r>
                    </a:p>
                  </a:txBody>
                  <a:tcPr marL="5522" marR="5522" marT="5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5522" marR="5522" marT="5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22" marR="5522" marT="5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22" marR="5522" marT="5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SI: Minsal,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BancoEstado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/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22" marR="5522" marT="5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522" marR="5522" marT="5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6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Sonda</a:t>
                      </a:r>
                    </a:p>
                  </a:txBody>
                  <a:tcPr marL="5522" marR="5522" marT="5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5522" marR="5522" marT="5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</a:t>
                      </a:r>
                    </a:p>
                  </a:txBody>
                  <a:tcPr marL="5522" marR="5522" marT="5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SI: </a:t>
                      </a:r>
                      <a:b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.NET o J2E</a:t>
                      </a:r>
                    </a:p>
                  </a:txBody>
                  <a:tcPr marL="5522" marR="5522" marT="5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22" marR="5522" marT="5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Sonda</a:t>
                      </a:r>
                    </a:p>
                  </a:txBody>
                  <a:tcPr marL="5522" marR="5522" marT="5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</a:t>
                      </a:r>
                    </a:p>
                  </a:txBody>
                  <a:tcPr marL="5522" marR="5522" marT="5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22" marR="5522" marT="5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22" marR="5522" marT="5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22" marR="5522" marT="5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 a 9</a:t>
                      </a:r>
                    </a:p>
                  </a:txBody>
                  <a:tcPr marL="5522" marR="5522" marT="5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152007" y="251222"/>
            <a:ext cx="8164513" cy="513482"/>
          </a:xfrm>
        </p:spPr>
        <p:txBody>
          <a:bodyPr/>
          <a:lstStyle/>
          <a:p>
            <a:pPr lvl="0" eaLnBrk="1" hangingPunct="1"/>
            <a:r>
              <a:rPr lang="es-CL" altLang="es-CL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ヒラギノ角ゴ Pro W3"/>
              </a:rPr>
              <a:t>CUADRO COMPARATIVO RFI POR REQUERIMIENTO SOLICITADO</a:t>
            </a:r>
            <a:r>
              <a:rPr lang="es-CL" altLang="es-CL" sz="1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  <a:ea typeface="ヒラギノ角ゴ Pro W3"/>
              </a:rPr>
              <a:t/>
            </a:r>
            <a:br>
              <a:rPr lang="es-CL" altLang="es-CL" sz="1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  <a:ea typeface="ヒラギノ角ゴ Pro W3"/>
              </a:rPr>
            </a:br>
            <a:endParaRPr lang="es-MX" sz="2000" b="1" dirty="0">
              <a:solidFill>
                <a:srgbClr val="C00000"/>
              </a:solidFill>
              <a:latin typeface="Arial" pitchFamily="34" charset="0"/>
              <a:ea typeface="ヒラギノ角ゴ Pro W3"/>
              <a:cs typeface="Tahoma" pitchFamily="34" charset="0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07504" y="1268761"/>
          <a:ext cx="8640961" cy="4109700"/>
        </p:xfrm>
        <a:graphic>
          <a:graphicData uri="http://schemas.openxmlformats.org/drawingml/2006/table">
            <a:tbl>
              <a:tblPr/>
              <a:tblGrid>
                <a:gridCol w="1611276"/>
                <a:gridCol w="548964"/>
                <a:gridCol w="648072"/>
                <a:gridCol w="1368152"/>
                <a:gridCol w="499034"/>
                <a:gridCol w="1275604"/>
                <a:gridCol w="1441987"/>
                <a:gridCol w="1247872"/>
              </a:tblGrid>
              <a:tr h="20562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74" marR="7374" marT="73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74" marR="7374" marT="73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74" marR="7374" marT="73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7374" marR="7374" marT="73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EMPRESAS</a:t>
                      </a:r>
                    </a:p>
                  </a:txBody>
                  <a:tcPr marL="7374" marR="7374" marT="73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74" marR="7374" marT="73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74" marR="7374" marT="73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</a:tr>
              <a:tr h="3927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err="1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Requerimientos</a:t>
                      </a:r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 RFI</a:t>
                      </a:r>
                    </a:p>
                  </a:txBody>
                  <a:tcPr marL="7374" marR="7374" marT="7374" marB="0" anchor="b">
                    <a:lnL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Insico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74" marR="7374" marT="7374" marB="0" anchor="b">
                    <a:lnL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Indra</a:t>
                      </a:r>
                    </a:p>
                  </a:txBody>
                  <a:tcPr marL="7374" marR="7374" marT="7374" marB="0" anchor="b">
                    <a:lnL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Synapsis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74" marR="7374" marT="7374" marB="0" anchor="b">
                    <a:lnL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EIS Ltda.</a:t>
                      </a:r>
                    </a:p>
                  </a:txBody>
                  <a:tcPr marL="7374" marR="7374" marT="7374" marB="0" anchor="b">
                    <a:lnL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Upgrade</a:t>
                      </a:r>
                    </a:p>
                  </a:txBody>
                  <a:tcPr marL="7374" marR="7374" marT="7374" marB="0" anchor="b">
                    <a:lnL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Everis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74" marR="7374" marT="7374" marB="0" anchor="b">
                    <a:lnL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Sonda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74" marR="7374" marT="7374" marB="0" anchor="b">
                    <a:lnL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37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Comsolidado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Plazo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74" marR="7374" marT="7374" marB="0" anchor="b">
                    <a:lnL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74" marR="7374" marT="7374" marB="0" anchor="b">
                    <a:lnL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</a:p>
                  </a:txBody>
                  <a:tcPr marL="7374" marR="7374" marT="7374" marB="0" anchor="b">
                    <a:lnL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SI</a:t>
                      </a:r>
                    </a:p>
                  </a:txBody>
                  <a:tcPr marL="7374" marR="7374" marT="7374" marB="0" anchor="b">
                    <a:lnL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74" marR="7374" marT="7374" marB="0" anchor="b">
                    <a:lnL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SI: en pdf</a:t>
                      </a:r>
                    </a:p>
                  </a:txBody>
                  <a:tcPr marL="7374" marR="7374" marT="7374" marB="0" anchor="b">
                    <a:lnL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SI:</a:t>
                      </a:r>
                      <a:b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cierre brechas 3 meses</a:t>
                      </a:r>
                      <a:b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servidores 6 meses</a:t>
                      </a:r>
                      <a:b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datamart 14 meses</a:t>
                      </a:r>
                      <a:b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mig. SAP 25 meses</a:t>
                      </a:r>
                    </a:p>
                  </a:txBody>
                  <a:tcPr marL="7374" marR="7374" marT="7374" marB="0" anchor="b">
                    <a:lnL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SI</a:t>
                      </a:r>
                    </a:p>
                  </a:txBody>
                  <a:tcPr marL="7374" marR="7374" marT="7374" marB="0" anchor="b">
                    <a:lnL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20562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Req. Toma Control</a:t>
                      </a:r>
                    </a:p>
                  </a:txBody>
                  <a:tcPr marL="7374" marR="7374" marT="7374" marB="0" anchor="b">
                    <a:lnL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74" marR="7374" marT="7374" marB="0" anchor="b">
                    <a:lnL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</a:p>
                  </a:txBody>
                  <a:tcPr marL="7374" marR="7374" marT="7374" marB="0" anchor="b">
                    <a:lnL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SI: 3 Req.</a:t>
                      </a:r>
                    </a:p>
                  </a:txBody>
                  <a:tcPr marL="7374" marR="7374" marT="7374" marB="0" anchor="b">
                    <a:lnL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74" marR="7374" marT="7374" marB="0" anchor="b">
                    <a:lnL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</a:p>
                  </a:txBody>
                  <a:tcPr marL="7374" marR="7374" marT="7374" marB="0" anchor="b">
                    <a:lnL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SI: 30 Req.</a:t>
                      </a:r>
                    </a:p>
                  </a:txBody>
                  <a:tcPr marL="7374" marR="7374" marT="7374" marB="0" anchor="b">
                    <a:lnL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74" marR="7374" marT="7374" marB="0" anchor="b">
                    <a:lnL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251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Estimación Costos</a:t>
                      </a:r>
                    </a:p>
                  </a:txBody>
                  <a:tcPr marL="7374" marR="7374" marT="7374" marB="0" anchor="b">
                    <a:lnL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74" marR="7374" marT="7374" marB="0" anchor="b">
                    <a:lnL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</a:p>
                  </a:txBody>
                  <a:tcPr marL="7374" marR="7374" marT="7374" marB="0" anchor="b">
                    <a:lnL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SI: 11.145 UF / mes</a:t>
                      </a:r>
                      <a:b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$ 268 mill. / mes</a:t>
                      </a:r>
                    </a:p>
                  </a:txBody>
                  <a:tcPr marL="7374" marR="7374" marT="7374" marB="0" anchor="b">
                    <a:lnL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74" marR="7374" marT="7374" marB="0" anchor="b">
                    <a:lnL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SI: 9.863 UF / mes</a:t>
                      </a:r>
                      <a:b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$ 237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mill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. / mes</a:t>
                      </a:r>
                      <a:b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no hacen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desgloce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74" marR="7374" marT="7374" marB="0" anchor="b">
                    <a:lnL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SI: 10.855 UF /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mes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$ 261 mill. /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mes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74" marR="7374" marT="7374" marB="0" anchor="b">
                    <a:lnL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SI: 7492 UF /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mes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$ 180 mill. /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mes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10034 UF /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mes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241 mill. /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mes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74" marR="7374" marT="7374" marB="0" anchor="b">
                    <a:lnL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41125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Estimación Equipos Proyecto</a:t>
                      </a:r>
                    </a:p>
                  </a:txBody>
                  <a:tcPr marL="7374" marR="7374" marT="7374" marB="0" anchor="b">
                    <a:lnL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74" marR="7374" marT="7374" marB="0" anchor="b">
                    <a:lnL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</a:p>
                  </a:txBody>
                  <a:tcPr marL="7374" marR="7374" marT="7374" marB="0" anchor="b">
                    <a:lnL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SI: 39 personas</a:t>
                      </a:r>
                    </a:p>
                  </a:txBody>
                  <a:tcPr marL="7374" marR="7374" marT="7374" marB="0" anchor="b">
                    <a:lnL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74" marR="7374" marT="7374" marB="0" anchor="b">
                    <a:lnL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SI: 17 personas</a:t>
                      </a:r>
                    </a:p>
                  </a:txBody>
                  <a:tcPr marL="7374" marR="7374" marT="7374" marB="0" anchor="b">
                    <a:lnL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SI: 99 personas</a:t>
                      </a:r>
                    </a:p>
                  </a:txBody>
                  <a:tcPr marL="7374" marR="7374" marT="7374" marB="0" anchor="b">
                    <a:lnL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SI: 155 personas</a:t>
                      </a:r>
                    </a:p>
                  </a:txBody>
                  <a:tcPr marL="7374" marR="7374" marT="7374" marB="0" anchor="b">
                    <a:lnL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688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Req. Funcionales</a:t>
                      </a:r>
                    </a:p>
                  </a:txBody>
                  <a:tcPr marL="7374" marR="7374" marT="7374" marB="0" anchor="b">
                    <a:lnL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74" marR="7374" marT="7374" marB="0" anchor="b">
                    <a:lnL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%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cobertura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SIRH</a:t>
                      </a:r>
                    </a:p>
                  </a:txBody>
                  <a:tcPr marL="7374" marR="7374" marT="7374" marB="0" anchor="b">
                    <a:lnL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% Cobertura</a:t>
                      </a:r>
                      <a:br>
                        <a:rPr lang="pt-BR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SAP-HCM</a:t>
                      </a:r>
                      <a:br>
                        <a:rPr lang="pt-BR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entre 75 a 100 %</a:t>
                      </a:r>
                    </a:p>
                  </a:txBody>
                  <a:tcPr marL="7374" marR="7374" marT="7374" marB="0" anchor="b">
                    <a:lnL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74" marR="7374" marT="7374" marB="0" anchor="b">
                    <a:lnL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% Cobertura</a:t>
                      </a:r>
                      <a:br>
                        <a:rPr lang="pt-BR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PeopleSoft HCM</a:t>
                      </a:r>
                      <a:br>
                        <a:rPr lang="pt-BR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entre 0 a 100 %</a:t>
                      </a:r>
                    </a:p>
                  </a:txBody>
                  <a:tcPr marL="7374" marR="7374" marT="7374" marB="0" anchor="b">
                    <a:lnL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74" marR="7374" marT="7374" marB="0" anchor="b">
                    <a:lnL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Estimación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en H/H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por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Req.</a:t>
                      </a:r>
                    </a:p>
                  </a:txBody>
                  <a:tcPr marL="7374" marR="7374" marT="7374" marB="0" anchor="b">
                    <a:lnL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152007" y="251222"/>
            <a:ext cx="8164513" cy="513482"/>
          </a:xfrm>
        </p:spPr>
        <p:txBody>
          <a:bodyPr/>
          <a:lstStyle/>
          <a:p>
            <a:pPr lvl="0" eaLnBrk="1" hangingPunct="1"/>
            <a:r>
              <a:rPr lang="es-CL" altLang="es-CL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ヒラギノ角ゴ Pro W3"/>
              </a:rPr>
              <a:t>CONTINUIDAD DE SERVICIO</a:t>
            </a:r>
            <a:r>
              <a:rPr lang="es-CL" altLang="es-CL" sz="1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  <a:ea typeface="ヒラギノ角ゴ Pro W3"/>
              </a:rPr>
              <a:t/>
            </a:r>
            <a:br>
              <a:rPr lang="es-CL" altLang="es-CL" sz="1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  <a:ea typeface="ヒラギノ角ゴ Pro W3"/>
              </a:rPr>
            </a:br>
            <a:endParaRPr lang="es-MX" sz="2000" b="1" dirty="0">
              <a:solidFill>
                <a:srgbClr val="C00000"/>
              </a:solidFill>
              <a:latin typeface="Arial" pitchFamily="34" charset="0"/>
              <a:ea typeface="ヒラギノ角ゴ Pro W3"/>
              <a:cs typeface="Tahoma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95536" y="908720"/>
            <a:ext cx="792098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s-CL" dirty="0" smtClean="0"/>
              <a:t>1. </a:t>
            </a:r>
            <a:r>
              <a:rPr lang="es-ES" b="1" dirty="0" smtClean="0"/>
              <a:t>Gestión de Incidencias (Mesa de ayuda):</a:t>
            </a:r>
            <a:r>
              <a:rPr lang="es-ES" dirty="0" smtClean="0"/>
              <a:t> resolución de las incidencias dentro del sistema SIRH con el objetivo de minimizar la interrupción del funcionamiento normal del sistema, garantizando los mejores niveles de servicio y disponibilidad posible.</a:t>
            </a:r>
            <a:endParaRPr lang="en-US" dirty="0" smtClean="0"/>
          </a:p>
          <a:p>
            <a:pPr algn="just"/>
            <a:endParaRPr lang="es-CL" dirty="0" smtClean="0"/>
          </a:p>
          <a:p>
            <a:pPr lvl="0" algn="just"/>
            <a:r>
              <a:rPr lang="es-CL" dirty="0" smtClean="0"/>
              <a:t>2. </a:t>
            </a:r>
            <a:r>
              <a:rPr lang="es-ES" b="1" dirty="0" smtClean="0"/>
              <a:t>Gestión de Problemas:</a:t>
            </a:r>
            <a:r>
              <a:rPr lang="es-ES" dirty="0" smtClean="0"/>
              <a:t> Llevar a cabo el mantenimiento necesario dentro del SIRH para resolver y prevenir incidencias posteriores. Resolución de Incidencias cuando la gestión de incidencias no soluciona en forma definitiva.</a:t>
            </a:r>
            <a:endParaRPr lang="en-US" dirty="0" smtClean="0"/>
          </a:p>
          <a:p>
            <a:pPr algn="just"/>
            <a:endParaRPr lang="es-CL" dirty="0" smtClean="0"/>
          </a:p>
          <a:p>
            <a:pPr lvl="0" algn="just"/>
            <a:r>
              <a:rPr lang="es-CL" dirty="0" smtClean="0"/>
              <a:t>3. </a:t>
            </a:r>
            <a:r>
              <a:rPr lang="es-ES" b="1" dirty="0" smtClean="0"/>
              <a:t>Migración: </a:t>
            </a:r>
            <a:r>
              <a:rPr lang="es-ES" dirty="0" smtClean="0"/>
              <a:t>INDRA debe apoyar el proceso de migración a un nuevo proveedor entregando la documentación y el conocimiento necesario del aplicativo para asumir el nuevo servicio por el nuevo Proveedor.</a:t>
            </a:r>
            <a:endParaRPr lang="en-US" dirty="0" smtClean="0"/>
          </a:p>
          <a:p>
            <a:pPr algn="just"/>
            <a:endParaRPr lang="es-CL" dirty="0" smtClean="0"/>
          </a:p>
          <a:p>
            <a:pPr lvl="0" algn="just"/>
            <a:r>
              <a:rPr lang="es-CL" dirty="0" smtClean="0"/>
              <a:t>4. </a:t>
            </a:r>
            <a:r>
              <a:rPr lang="es-ES" b="1" dirty="0" smtClean="0"/>
              <a:t>Servicio de Desarrollo y mantenimiento:</a:t>
            </a:r>
            <a:r>
              <a:rPr lang="es-ES" dirty="0" smtClean="0"/>
              <a:t> Llevar a cabo las mejoras y evolución de las aplicaciones existentes, considerando nuevas funcionalidades, adaptando las existentes y mejorando la calidad global de dichas aplicaciones. En total se consideran </a:t>
            </a:r>
            <a:r>
              <a:rPr lang="es-ES" dirty="0" smtClean="0"/>
              <a:t>1760 de análisis y desarrollo </a:t>
            </a:r>
            <a:r>
              <a:rPr lang="es-ES" dirty="0" smtClean="0"/>
              <a:t>en forma mensual.</a:t>
            </a:r>
            <a:endParaRPr lang="en-US" dirty="0" smtClean="0"/>
          </a:p>
          <a:p>
            <a:endParaRPr lang="es-CL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tilla_powerpoint_Basic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Plantilla_powerpoint_Basica</Template>
  <TotalTime>7941</TotalTime>
  <Words>1115</Words>
  <Application>Microsoft Office PowerPoint</Application>
  <PresentationFormat>Presentación en pantalla (4:3)</PresentationFormat>
  <Paragraphs>241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Títulos de diapositiva</vt:lpstr>
      </vt:variant>
      <vt:variant>
        <vt:i4>21</vt:i4>
      </vt:variant>
    </vt:vector>
  </HeadingPairs>
  <TitlesOfParts>
    <vt:vector size="24" baseType="lpstr">
      <vt:lpstr>Plantilla_powerpoint_Basica</vt:lpstr>
      <vt:lpstr>1_Office Theme</vt:lpstr>
      <vt:lpstr>2_Office Theme</vt:lpstr>
      <vt:lpstr>  DEPARTAMENTO DE PLANIFICACIÓN RHS Y CONTROL DE GESTIÓN UNIDAD DE GESTIÓN DE INFORMACIÓN RHS </vt:lpstr>
      <vt:lpstr>SISTEMA DE INFORMACIÓN DE RRHH  Servicios Soporte, Mantención y Evolución SIRH</vt:lpstr>
      <vt:lpstr>CARTA GANTT DE LICITACION AL 04-08-2014 RFI + LICITACION</vt:lpstr>
      <vt:lpstr>R F I (Request for Information) Solicitud de información de Mercado a Proveedores</vt:lpstr>
      <vt:lpstr>9 EMPRESAS INSCRITAS </vt:lpstr>
      <vt:lpstr>7 EMPRESAS PRESENTARON OFERTA </vt:lpstr>
      <vt:lpstr>CUADRO COMPARATIVO RFI DE EMPRESAS </vt:lpstr>
      <vt:lpstr>CUADRO COMPARATIVO RFI POR REQUERIMIENTO SOLICITADO </vt:lpstr>
      <vt:lpstr>CONTINUIDAD DE SERVICIO </vt:lpstr>
      <vt:lpstr>CONTINUIDAD DE SERVICIO </vt:lpstr>
      <vt:lpstr>CONTINUIDAD DE SERVICIO </vt:lpstr>
      <vt:lpstr>CONTINUIDAD DE SERVICIO </vt:lpstr>
      <vt:lpstr>CONTINUIDAD DE SERVICIO  SERVICIO DE RENOVACION DE SERVIDORES </vt:lpstr>
      <vt:lpstr>CONTINUIDAD DE SERVICIO </vt:lpstr>
      <vt:lpstr>CONTINUIDAD DE SERVICIO </vt:lpstr>
      <vt:lpstr>CONTINUIDAD DE SERVICIO </vt:lpstr>
      <vt:lpstr>CONTINUIDAD DE SERVICIO </vt:lpstr>
      <vt:lpstr>CONTINUIDAD DE SERVICIO </vt:lpstr>
      <vt:lpstr>CONTINUIDAD DE SERVICIO </vt:lpstr>
      <vt:lpstr>LICITACION ARRIENDO DE EQUIPAMIENTOS </vt:lpstr>
      <vt:lpstr>Gracias.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Hospital de La Florida</dc:title>
  <dc:creator>Jazna Mimica</dc:creator>
  <cp:lastModifiedBy>ECB</cp:lastModifiedBy>
  <cp:revision>667</cp:revision>
  <dcterms:created xsi:type="dcterms:W3CDTF">2011-08-11T16:09:22Z</dcterms:created>
  <dcterms:modified xsi:type="dcterms:W3CDTF">2014-08-07T07:54:12Z</dcterms:modified>
</cp:coreProperties>
</file>