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5.xml" ContentType="application/vnd.openxmlformats-officedocument.them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Override3.xml" ContentType="application/vnd.openxmlformats-officedocument.themeOverr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Override1.xml" ContentType="application/vnd.openxmlformats-officedocument.themeOverr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Default Extension="png" ContentType="image/png"/>
  <Override PartName="/ppt/slideLayouts/slideLayout7.xml" ContentType="application/vnd.openxmlformats-officedocument.presentationml.slideLayout+xml"/>
  <Override PartName="/ppt/theme/theme4.xml" ContentType="application/vnd.openxmlformats-officedocument.them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drawings/drawing1.xml" ContentType="application/vnd.openxmlformats-officedocument.drawingml.chartshape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53" r:id="rId2"/>
    <p:sldMasterId id="2147483665" r:id="rId3"/>
  </p:sldMasterIdLst>
  <p:notesMasterIdLst>
    <p:notesMasterId r:id="rId21"/>
  </p:notesMasterIdLst>
  <p:handoutMasterIdLst>
    <p:handoutMasterId r:id="rId22"/>
  </p:handoutMasterIdLst>
  <p:sldIdLst>
    <p:sldId id="256" r:id="rId4"/>
    <p:sldId id="282" r:id="rId5"/>
    <p:sldId id="283" r:id="rId6"/>
    <p:sldId id="284" r:id="rId7"/>
    <p:sldId id="285" r:id="rId8"/>
    <p:sldId id="291" r:id="rId9"/>
    <p:sldId id="290" r:id="rId10"/>
    <p:sldId id="286" r:id="rId11"/>
    <p:sldId id="287" r:id="rId12"/>
    <p:sldId id="288" r:id="rId13"/>
    <p:sldId id="289" r:id="rId14"/>
    <p:sldId id="263" r:id="rId15"/>
    <p:sldId id="280" r:id="rId16"/>
    <p:sldId id="281" r:id="rId17"/>
    <p:sldId id="269" r:id="rId18"/>
    <p:sldId id="270" r:id="rId19"/>
    <p:sldId id="261" r:id="rId20"/>
  </p:sldIdLst>
  <p:sldSz cx="9144000" cy="6858000" type="screen4x3"/>
  <p:notesSz cx="6858000" cy="91440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ヒラギノ角ゴ Pro W3" pitchFamily="-60" charset="-128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ヒラギノ角ゴ Pro W3" pitchFamily="-60" charset="-128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ヒラギノ角ゴ Pro W3" pitchFamily="-60" charset="-128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ヒラギノ角ゴ Pro W3" pitchFamily="-60" charset="-128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ヒラギノ角ゴ Pro W3" pitchFamily="-60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ヒラギノ角ゴ Pro W3" pitchFamily="-60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ヒラギノ角ゴ Pro W3" pitchFamily="-60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ヒラギノ角ゴ Pro W3" pitchFamily="-60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ヒラギノ角ゴ Pro W3" pitchFamily="-60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04040"/>
    <a:srgbClr val="808080"/>
    <a:srgbClr val="CCCCCC"/>
    <a:srgbClr val="005FA1"/>
    <a:srgbClr val="E17068"/>
    <a:srgbClr val="FE454A"/>
    <a:srgbClr val="E10202"/>
    <a:srgbClr val="FFFFFF"/>
  </p:clrMru>
</p:presentationPr>
</file>

<file path=ppt/tableStyles.xml><?xml version="1.0" encoding="utf-8"?>
<a:tblStyleLst xmlns:a="http://schemas.openxmlformats.org/drawingml/2006/main" def="{5C22544A-7EE6-4342-B048-85BDC9FD1C3A}"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660"/>
  </p:normalViewPr>
  <p:slideViewPr>
    <p:cSldViewPr snapToObjects="1">
      <p:cViewPr>
        <p:scale>
          <a:sx n="75" d="100"/>
          <a:sy n="75" d="100"/>
        </p:scale>
        <p:origin x="-1014" y="-72"/>
      </p:cViewPr>
      <p:guideLst>
        <p:guide orient="horz" pos="-4"/>
        <p:guide pos="3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36868100" cy="368681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viewProps" Target="view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presProps" Target="pres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handoutMaster" Target="handoutMasters/handoutMaster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oleObject" Target="file:///C:\Erwin\SIRH\Jornada%20SIRH%2019%20y%2020%20Mayo%202011\02)%20Gesti&#243;n%20Contrato%20Vigente%20SIRH\N&#176;%20Incidentes%20Cerrados%20por%20Periodo%20hasta%202011-04.xls" TargetMode="Externa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oleObject" Target="file:///C:\Erwin\SIRH\Jornada%20SIRH%2019%20y%2020%20Mayo%202011\02)%20Gesti&#243;n%20Contrato%20Vigente%20SIRH\Distribucion%20de%20Incidentes%20y%20Tiempos%20de%20Solucion%20201008%20a%20201104.xlsx" TargetMode="External"/><Relationship Id="rId1" Type="http://schemas.openxmlformats.org/officeDocument/2006/relationships/themeOverride" Target="../theme/themeOverride1.xm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oleObject" Target="file:///C:\Erwin\SIRH\Jornada%20SIRH%2019%20y%2020%20Mayo%202011\02)%20Gesti&#243;n%20Contrato%20Vigente%20SIRH\Distribucion%20de%20Incidentes%20y%20Tiempos%20de%20Solucion%20201008%20a%20201104.xlsx" TargetMode="External"/><Relationship Id="rId1" Type="http://schemas.openxmlformats.org/officeDocument/2006/relationships/themeOverride" Target="../theme/themeOverride2.xm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oleObject" Target="file:///C:\Erwin\SIRH\Jornada%20SIRH%2019%20y%2020%20Mayo%202011\02)%20Gesti&#243;n%20Contrato%20Vigente%20SIRH\Distribucion%20de%20Incidentes%20y%20Tiempos%20de%20Solucion%20201008%20a%20201104.xlsx" TargetMode="External"/><Relationship Id="rId1" Type="http://schemas.openxmlformats.org/officeDocument/2006/relationships/themeOverride" Target="../theme/themeOverrid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chart>
    <c:title>
      <c:tx>
        <c:rich>
          <a:bodyPr/>
          <a:lstStyle/>
          <a:p>
            <a:pPr>
              <a:defRPr/>
            </a:pPr>
            <a:r>
              <a:rPr lang="en-US"/>
              <a:t>N° DE INCIDENTES CERRADOS</a:t>
            </a:r>
            <a:r>
              <a:rPr lang="en-US" baseline="0"/>
              <a:t> POR PERIODO</a:t>
            </a:r>
            <a:endParaRPr lang="en-US"/>
          </a:p>
        </c:rich>
      </c:tx>
      <c:layout/>
    </c:title>
    <c:plotArea>
      <c:layout>
        <c:manualLayout>
          <c:layoutTarget val="inner"/>
          <c:xMode val="edge"/>
          <c:yMode val="edge"/>
          <c:x val="6.5648053535292808E-2"/>
          <c:y val="0.12775736733438481"/>
          <c:w val="0.91908471167461081"/>
          <c:h val="0.72282456210669765"/>
        </c:manualLayout>
      </c:layout>
      <c:lineChart>
        <c:grouping val="standard"/>
        <c:ser>
          <c:idx val="0"/>
          <c:order val="0"/>
          <c:tx>
            <c:strRef>
              <c:f>'SQL Results'!$C$1</c:f>
              <c:strCache>
                <c:ptCount val="1"/>
                <c:pt idx="0">
                  <c:v>INCIDENTES</c:v>
                </c:pt>
              </c:strCache>
            </c:strRef>
          </c:tx>
          <c:marker>
            <c:symbol val="none"/>
          </c:marker>
          <c:dLbls>
            <c:showVal val="1"/>
          </c:dLbls>
          <c:cat>
            <c:strRef>
              <c:f>'SQL Results'!$B$2:$B$40</c:f>
              <c:strCache>
                <c:ptCount val="39"/>
                <c:pt idx="0">
                  <c:v>2008-02</c:v>
                </c:pt>
                <c:pt idx="1">
                  <c:v>2008-03</c:v>
                </c:pt>
                <c:pt idx="2">
                  <c:v>2008-04</c:v>
                </c:pt>
                <c:pt idx="3">
                  <c:v>2008-05</c:v>
                </c:pt>
                <c:pt idx="4">
                  <c:v>2008-06</c:v>
                </c:pt>
                <c:pt idx="5">
                  <c:v>2008-07</c:v>
                </c:pt>
                <c:pt idx="6">
                  <c:v>2008-08</c:v>
                </c:pt>
                <c:pt idx="7">
                  <c:v>2008-09</c:v>
                </c:pt>
                <c:pt idx="8">
                  <c:v>2008-10</c:v>
                </c:pt>
                <c:pt idx="9">
                  <c:v>2008-11</c:v>
                </c:pt>
                <c:pt idx="10">
                  <c:v>2008-12</c:v>
                </c:pt>
                <c:pt idx="11">
                  <c:v>2009-01</c:v>
                </c:pt>
                <c:pt idx="12">
                  <c:v>2009-02</c:v>
                </c:pt>
                <c:pt idx="13">
                  <c:v>2009-03</c:v>
                </c:pt>
                <c:pt idx="14">
                  <c:v>2009-04</c:v>
                </c:pt>
                <c:pt idx="15">
                  <c:v>2009-05</c:v>
                </c:pt>
                <c:pt idx="16">
                  <c:v>2009-06</c:v>
                </c:pt>
                <c:pt idx="17">
                  <c:v>2009-07</c:v>
                </c:pt>
                <c:pt idx="18">
                  <c:v>2009-08</c:v>
                </c:pt>
                <c:pt idx="19">
                  <c:v>2009-09</c:v>
                </c:pt>
                <c:pt idx="20">
                  <c:v>2009-10</c:v>
                </c:pt>
                <c:pt idx="21">
                  <c:v>2009-11</c:v>
                </c:pt>
                <c:pt idx="22">
                  <c:v>2009-12</c:v>
                </c:pt>
                <c:pt idx="23">
                  <c:v>2010-01</c:v>
                </c:pt>
                <c:pt idx="24">
                  <c:v>2010-02</c:v>
                </c:pt>
                <c:pt idx="25">
                  <c:v>2010-03</c:v>
                </c:pt>
                <c:pt idx="26">
                  <c:v>2010-04</c:v>
                </c:pt>
                <c:pt idx="27">
                  <c:v>2010-05</c:v>
                </c:pt>
                <c:pt idx="28">
                  <c:v>2010-06</c:v>
                </c:pt>
                <c:pt idx="29">
                  <c:v>2010-07</c:v>
                </c:pt>
                <c:pt idx="30">
                  <c:v>2010-08</c:v>
                </c:pt>
                <c:pt idx="31">
                  <c:v>2010-09</c:v>
                </c:pt>
                <c:pt idx="32">
                  <c:v>2010-10</c:v>
                </c:pt>
                <c:pt idx="33">
                  <c:v>2010-11</c:v>
                </c:pt>
                <c:pt idx="34">
                  <c:v>2010-12</c:v>
                </c:pt>
                <c:pt idx="35">
                  <c:v>2011-01</c:v>
                </c:pt>
                <c:pt idx="36">
                  <c:v>2011-02</c:v>
                </c:pt>
                <c:pt idx="37">
                  <c:v>2011-03</c:v>
                </c:pt>
                <c:pt idx="38">
                  <c:v>2011-04</c:v>
                </c:pt>
              </c:strCache>
            </c:strRef>
          </c:cat>
          <c:val>
            <c:numRef>
              <c:f>'SQL Results'!$C$2:$C$40</c:f>
              <c:numCache>
                <c:formatCode>General</c:formatCode>
                <c:ptCount val="39"/>
                <c:pt idx="0">
                  <c:v>410</c:v>
                </c:pt>
                <c:pt idx="1">
                  <c:v>605</c:v>
                </c:pt>
                <c:pt idx="2">
                  <c:v>489</c:v>
                </c:pt>
                <c:pt idx="3">
                  <c:v>544</c:v>
                </c:pt>
                <c:pt idx="4">
                  <c:v>575</c:v>
                </c:pt>
                <c:pt idx="5">
                  <c:v>444</c:v>
                </c:pt>
                <c:pt idx="6">
                  <c:v>287</c:v>
                </c:pt>
                <c:pt idx="7">
                  <c:v>391</c:v>
                </c:pt>
                <c:pt idx="8">
                  <c:v>321</c:v>
                </c:pt>
                <c:pt idx="9">
                  <c:v>315</c:v>
                </c:pt>
                <c:pt idx="10">
                  <c:v>411</c:v>
                </c:pt>
                <c:pt idx="11">
                  <c:v>554</c:v>
                </c:pt>
                <c:pt idx="12">
                  <c:v>381</c:v>
                </c:pt>
                <c:pt idx="13">
                  <c:v>589</c:v>
                </c:pt>
                <c:pt idx="14">
                  <c:v>437</c:v>
                </c:pt>
                <c:pt idx="15">
                  <c:v>404</c:v>
                </c:pt>
                <c:pt idx="16">
                  <c:v>553</c:v>
                </c:pt>
                <c:pt idx="17">
                  <c:v>493</c:v>
                </c:pt>
                <c:pt idx="18">
                  <c:v>398</c:v>
                </c:pt>
                <c:pt idx="19">
                  <c:v>422</c:v>
                </c:pt>
                <c:pt idx="20">
                  <c:v>354</c:v>
                </c:pt>
                <c:pt idx="21">
                  <c:v>342</c:v>
                </c:pt>
                <c:pt idx="22">
                  <c:v>454</c:v>
                </c:pt>
                <c:pt idx="23">
                  <c:v>670</c:v>
                </c:pt>
                <c:pt idx="24">
                  <c:v>407</c:v>
                </c:pt>
                <c:pt idx="25">
                  <c:v>546</c:v>
                </c:pt>
                <c:pt idx="26">
                  <c:v>482</c:v>
                </c:pt>
                <c:pt idx="27">
                  <c:v>505</c:v>
                </c:pt>
                <c:pt idx="28">
                  <c:v>559</c:v>
                </c:pt>
                <c:pt idx="29">
                  <c:v>613</c:v>
                </c:pt>
                <c:pt idx="30">
                  <c:v>421</c:v>
                </c:pt>
                <c:pt idx="31">
                  <c:v>521</c:v>
                </c:pt>
                <c:pt idx="32">
                  <c:v>448</c:v>
                </c:pt>
                <c:pt idx="33">
                  <c:v>513</c:v>
                </c:pt>
                <c:pt idx="34">
                  <c:v>663</c:v>
                </c:pt>
                <c:pt idx="35">
                  <c:v>854</c:v>
                </c:pt>
                <c:pt idx="36">
                  <c:v>471</c:v>
                </c:pt>
                <c:pt idx="37">
                  <c:v>831</c:v>
                </c:pt>
                <c:pt idx="38">
                  <c:v>637</c:v>
                </c:pt>
              </c:numCache>
            </c:numRef>
          </c:val>
        </c:ser>
        <c:marker val="1"/>
        <c:axId val="62438400"/>
        <c:axId val="62472192"/>
      </c:lineChart>
      <c:catAx>
        <c:axId val="62438400"/>
        <c:scaling>
          <c:orientation val="minMax"/>
        </c:scaling>
        <c:axPos val="b"/>
        <c:tickLblPos val="nextTo"/>
        <c:crossAx val="62472192"/>
        <c:crosses val="autoZero"/>
        <c:auto val="1"/>
        <c:lblAlgn val="ctr"/>
        <c:lblOffset val="100"/>
      </c:catAx>
      <c:valAx>
        <c:axId val="62472192"/>
        <c:scaling>
          <c:orientation val="minMax"/>
        </c:scaling>
        <c:axPos val="l"/>
        <c:majorGridlines/>
        <c:numFmt formatCode="General" sourceLinked="1"/>
        <c:tickLblPos val="nextTo"/>
        <c:crossAx val="62438400"/>
        <c:crosses val="autoZero"/>
        <c:crossBetween val="between"/>
      </c:valAx>
    </c:plotArea>
    <c:plotVisOnly val="1"/>
  </c:chart>
  <c:spPr>
    <a:solidFill>
      <a:schemeClr val="accent3">
        <a:lumMod val="60000"/>
        <a:lumOff val="40000"/>
      </a:schemeClr>
    </a:solidFill>
  </c:spPr>
  <c:externalData r:id="rId1"/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clrMapOvr bg1="dk1" tx1="lt1" bg2="dk2" tx2="lt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/>
            </a:pPr>
            <a:r>
              <a:rPr lang="en-US"/>
              <a:t>Distribución</a:t>
            </a:r>
            <a:r>
              <a:rPr lang="en-US" baseline="0"/>
              <a:t> de Incidentes por Categoria y Periodo</a:t>
            </a:r>
            <a:endParaRPr lang="en-US"/>
          </a:p>
        </c:rich>
      </c:tx>
      <c:layout/>
    </c:title>
    <c:plotArea>
      <c:layout/>
      <c:barChart>
        <c:barDir val="col"/>
        <c:grouping val="percentStacked"/>
        <c:ser>
          <c:idx val="0"/>
          <c:order val="0"/>
          <c:tx>
            <c:strRef>
              <c:f>'Distrib Inc x Categ y Periodo'!$C$4</c:f>
              <c:strCache>
                <c:ptCount val="1"/>
                <c:pt idx="0">
                  <c:v>Capacitación SIRH</c:v>
                </c:pt>
              </c:strCache>
            </c:strRef>
          </c:tx>
          <c:cat>
            <c:strRef>
              <c:f>'Distrib Inc x Categ y Periodo'!$B$5:$B$13</c:f>
              <c:strCache>
                <c:ptCount val="9"/>
                <c:pt idx="0">
                  <c:v>2010-08</c:v>
                </c:pt>
                <c:pt idx="1">
                  <c:v>2010-09</c:v>
                </c:pt>
                <c:pt idx="2">
                  <c:v>2010-10</c:v>
                </c:pt>
                <c:pt idx="3">
                  <c:v>2010-11</c:v>
                </c:pt>
                <c:pt idx="4">
                  <c:v>2010-12</c:v>
                </c:pt>
                <c:pt idx="5">
                  <c:v>2011-01</c:v>
                </c:pt>
                <c:pt idx="6">
                  <c:v>2011-02</c:v>
                </c:pt>
                <c:pt idx="7">
                  <c:v>2011-03</c:v>
                </c:pt>
                <c:pt idx="8">
                  <c:v>2011-04</c:v>
                </c:pt>
              </c:strCache>
            </c:strRef>
          </c:cat>
          <c:val>
            <c:numRef>
              <c:f>'Distrib Inc x Categ y Periodo'!$C$5:$C$13</c:f>
              <c:numCache>
                <c:formatCode>0.00%</c:formatCode>
                <c:ptCount val="9"/>
                <c:pt idx="0">
                  <c:v>2.4390243902439029E-2</c:v>
                </c:pt>
                <c:pt idx="1">
                  <c:v>3.77358490566038E-2</c:v>
                </c:pt>
                <c:pt idx="2">
                  <c:v>3.1067961165048546E-2</c:v>
                </c:pt>
                <c:pt idx="3">
                  <c:v>3.0965391621129351E-2</c:v>
                </c:pt>
                <c:pt idx="4">
                  <c:v>2.0289855072463791E-2</c:v>
                </c:pt>
                <c:pt idx="5">
                  <c:v>1.8018018018018025E-2</c:v>
                </c:pt>
                <c:pt idx="6">
                  <c:v>1.8292682926829264E-2</c:v>
                </c:pt>
                <c:pt idx="7">
                  <c:v>1.149425287356322E-2</c:v>
                </c:pt>
                <c:pt idx="8">
                  <c:v>1.2030075187969929E-2</c:v>
                </c:pt>
              </c:numCache>
            </c:numRef>
          </c:val>
        </c:ser>
        <c:ser>
          <c:idx val="1"/>
          <c:order val="1"/>
          <c:tx>
            <c:strRef>
              <c:f>'Distrib Inc x Categ y Periodo'!$D$4</c:f>
              <c:strCache>
                <c:ptCount val="1"/>
                <c:pt idx="0">
                  <c:v>Desarrollo</c:v>
                </c:pt>
              </c:strCache>
            </c:strRef>
          </c:tx>
          <c:dLbls>
            <c:showVal val="1"/>
          </c:dLbls>
          <c:cat>
            <c:strRef>
              <c:f>'Distrib Inc x Categ y Periodo'!$B$5:$B$13</c:f>
              <c:strCache>
                <c:ptCount val="9"/>
                <c:pt idx="0">
                  <c:v>2010-08</c:v>
                </c:pt>
                <c:pt idx="1">
                  <c:v>2010-09</c:v>
                </c:pt>
                <c:pt idx="2">
                  <c:v>2010-10</c:v>
                </c:pt>
                <c:pt idx="3">
                  <c:v>2010-11</c:v>
                </c:pt>
                <c:pt idx="4">
                  <c:v>2010-12</c:v>
                </c:pt>
                <c:pt idx="5">
                  <c:v>2011-01</c:v>
                </c:pt>
                <c:pt idx="6">
                  <c:v>2011-02</c:v>
                </c:pt>
                <c:pt idx="7">
                  <c:v>2011-03</c:v>
                </c:pt>
                <c:pt idx="8">
                  <c:v>2011-04</c:v>
                </c:pt>
              </c:strCache>
            </c:strRef>
          </c:cat>
          <c:val>
            <c:numRef>
              <c:f>'Distrib Inc x Categ y Periodo'!$D$5:$D$13</c:f>
              <c:numCache>
                <c:formatCode>0.00%</c:formatCode>
                <c:ptCount val="9"/>
                <c:pt idx="0">
                  <c:v>6.6518847006651879E-2</c:v>
                </c:pt>
                <c:pt idx="1">
                  <c:v>1.6981132075471701E-2</c:v>
                </c:pt>
                <c:pt idx="2">
                  <c:v>0.13009708737864079</c:v>
                </c:pt>
                <c:pt idx="3">
                  <c:v>6.5573770491803296E-2</c:v>
                </c:pt>
                <c:pt idx="4">
                  <c:v>3.9130434782608699E-2</c:v>
                </c:pt>
                <c:pt idx="5">
                  <c:v>3.8288288288288286E-2</c:v>
                </c:pt>
                <c:pt idx="6">
                  <c:v>4.2682926829268338E-2</c:v>
                </c:pt>
                <c:pt idx="7">
                  <c:v>4.4827586206896586E-2</c:v>
                </c:pt>
                <c:pt idx="8">
                  <c:v>4.2105263157894743E-2</c:v>
                </c:pt>
              </c:numCache>
            </c:numRef>
          </c:val>
        </c:ser>
        <c:ser>
          <c:idx val="2"/>
          <c:order val="2"/>
          <c:tx>
            <c:strRef>
              <c:f>'Distrib Inc x Categ y Periodo'!$E$4</c:f>
              <c:strCache>
                <c:ptCount val="1"/>
                <c:pt idx="0">
                  <c:v>Micro-Informatica</c:v>
                </c:pt>
              </c:strCache>
            </c:strRef>
          </c:tx>
          <c:cat>
            <c:strRef>
              <c:f>'Distrib Inc x Categ y Periodo'!$B$5:$B$13</c:f>
              <c:strCache>
                <c:ptCount val="9"/>
                <c:pt idx="0">
                  <c:v>2010-08</c:v>
                </c:pt>
                <c:pt idx="1">
                  <c:v>2010-09</c:v>
                </c:pt>
                <c:pt idx="2">
                  <c:v>2010-10</c:v>
                </c:pt>
                <c:pt idx="3">
                  <c:v>2010-11</c:v>
                </c:pt>
                <c:pt idx="4">
                  <c:v>2010-12</c:v>
                </c:pt>
                <c:pt idx="5">
                  <c:v>2011-01</c:v>
                </c:pt>
                <c:pt idx="6">
                  <c:v>2011-02</c:v>
                </c:pt>
                <c:pt idx="7">
                  <c:v>2011-03</c:v>
                </c:pt>
                <c:pt idx="8">
                  <c:v>2011-04</c:v>
                </c:pt>
              </c:strCache>
            </c:strRef>
          </c:cat>
          <c:val>
            <c:numRef>
              <c:f>'Distrib Inc x Categ y Periodo'!$E$5:$E$13</c:f>
              <c:numCache>
                <c:formatCode>0.00%</c:formatCode>
                <c:ptCount val="9"/>
                <c:pt idx="0">
                  <c:v>6.8736141906873646E-2</c:v>
                </c:pt>
                <c:pt idx="1">
                  <c:v>3.3962264150943396E-2</c:v>
                </c:pt>
                <c:pt idx="2">
                  <c:v>1.9417475728155349E-2</c:v>
                </c:pt>
                <c:pt idx="3">
                  <c:v>2.0036429872495438E-2</c:v>
                </c:pt>
                <c:pt idx="4">
                  <c:v>1.0144927536231882E-2</c:v>
                </c:pt>
                <c:pt idx="5">
                  <c:v>1.2387387387387393E-2</c:v>
                </c:pt>
                <c:pt idx="6">
                  <c:v>2.2357723577235786E-2</c:v>
                </c:pt>
                <c:pt idx="7">
                  <c:v>1.8390804597701156E-2</c:v>
                </c:pt>
                <c:pt idx="8">
                  <c:v>3.308270676691729E-2</c:v>
                </c:pt>
              </c:numCache>
            </c:numRef>
          </c:val>
        </c:ser>
        <c:ser>
          <c:idx val="3"/>
          <c:order val="3"/>
          <c:tx>
            <c:strRef>
              <c:f>'Distrib Inc x Categ y Periodo'!$F$4</c:f>
              <c:strCache>
                <c:ptCount val="1"/>
                <c:pt idx="0">
                  <c:v>Otros</c:v>
                </c:pt>
              </c:strCache>
            </c:strRef>
          </c:tx>
          <c:cat>
            <c:strRef>
              <c:f>'Distrib Inc x Categ y Periodo'!$B$5:$B$13</c:f>
              <c:strCache>
                <c:ptCount val="9"/>
                <c:pt idx="0">
                  <c:v>2010-08</c:v>
                </c:pt>
                <c:pt idx="1">
                  <c:v>2010-09</c:v>
                </c:pt>
                <c:pt idx="2">
                  <c:v>2010-10</c:v>
                </c:pt>
                <c:pt idx="3">
                  <c:v>2010-11</c:v>
                </c:pt>
                <c:pt idx="4">
                  <c:v>2010-12</c:v>
                </c:pt>
                <c:pt idx="5">
                  <c:v>2011-01</c:v>
                </c:pt>
                <c:pt idx="6">
                  <c:v>2011-02</c:v>
                </c:pt>
                <c:pt idx="7">
                  <c:v>2011-03</c:v>
                </c:pt>
                <c:pt idx="8">
                  <c:v>2011-04</c:v>
                </c:pt>
              </c:strCache>
            </c:strRef>
          </c:cat>
          <c:val>
            <c:numRef>
              <c:f>'Distrib Inc x Categ y Periodo'!$F$5:$F$13</c:f>
              <c:numCache>
                <c:formatCode>0.00%</c:formatCode>
                <c:ptCount val="9"/>
                <c:pt idx="0">
                  <c:v>0</c:v>
                </c:pt>
                <c:pt idx="1">
                  <c:v>3.7735849056603804E-3</c:v>
                </c:pt>
                <c:pt idx="2">
                  <c:v>1.941747572815535E-3</c:v>
                </c:pt>
                <c:pt idx="3">
                  <c:v>0</c:v>
                </c:pt>
                <c:pt idx="4">
                  <c:v>1.4492753623188412E-3</c:v>
                </c:pt>
                <c:pt idx="5">
                  <c:v>3.3783783783783799E-3</c:v>
                </c:pt>
                <c:pt idx="6">
                  <c:v>4.0650406504065054E-3</c:v>
                </c:pt>
                <c:pt idx="7">
                  <c:v>3.4482758620689668E-3</c:v>
                </c:pt>
                <c:pt idx="8">
                  <c:v>0</c:v>
                </c:pt>
              </c:numCache>
            </c:numRef>
          </c:val>
        </c:ser>
        <c:ser>
          <c:idx val="4"/>
          <c:order val="4"/>
          <c:tx>
            <c:strRef>
              <c:f>'Distrib Inc x Categ y Periodo'!$G$4</c:f>
              <c:strCache>
                <c:ptCount val="1"/>
                <c:pt idx="0">
                  <c:v>Servidores</c:v>
                </c:pt>
              </c:strCache>
            </c:strRef>
          </c:tx>
          <c:cat>
            <c:strRef>
              <c:f>'Distrib Inc x Categ y Periodo'!$B$5:$B$13</c:f>
              <c:strCache>
                <c:ptCount val="9"/>
                <c:pt idx="0">
                  <c:v>2010-08</c:v>
                </c:pt>
                <c:pt idx="1">
                  <c:v>2010-09</c:v>
                </c:pt>
                <c:pt idx="2">
                  <c:v>2010-10</c:v>
                </c:pt>
                <c:pt idx="3">
                  <c:v>2010-11</c:v>
                </c:pt>
                <c:pt idx="4">
                  <c:v>2010-12</c:v>
                </c:pt>
                <c:pt idx="5">
                  <c:v>2011-01</c:v>
                </c:pt>
                <c:pt idx="6">
                  <c:v>2011-02</c:v>
                </c:pt>
                <c:pt idx="7">
                  <c:v>2011-03</c:v>
                </c:pt>
                <c:pt idx="8">
                  <c:v>2011-04</c:v>
                </c:pt>
              </c:strCache>
            </c:strRef>
          </c:cat>
          <c:val>
            <c:numRef>
              <c:f>'Distrib Inc x Categ y Periodo'!$G$5:$G$13</c:f>
              <c:numCache>
                <c:formatCode>0.00%</c:formatCode>
                <c:ptCount val="9"/>
                <c:pt idx="0">
                  <c:v>1.1086474501108654E-2</c:v>
                </c:pt>
                <c:pt idx="1">
                  <c:v>0</c:v>
                </c:pt>
                <c:pt idx="2">
                  <c:v>1.941747572815535E-3</c:v>
                </c:pt>
                <c:pt idx="3">
                  <c:v>3.6429872495446288E-3</c:v>
                </c:pt>
                <c:pt idx="4">
                  <c:v>1.4492753623188412E-3</c:v>
                </c:pt>
                <c:pt idx="5">
                  <c:v>2.252252252252254E-3</c:v>
                </c:pt>
                <c:pt idx="6">
                  <c:v>6.0975609756097572E-3</c:v>
                </c:pt>
                <c:pt idx="7">
                  <c:v>5.7471264367816109E-3</c:v>
                </c:pt>
                <c:pt idx="8">
                  <c:v>9.0225563909774511E-3</c:v>
                </c:pt>
              </c:numCache>
            </c:numRef>
          </c:val>
        </c:ser>
        <c:ser>
          <c:idx val="5"/>
          <c:order val="5"/>
          <c:tx>
            <c:strRef>
              <c:f>'Distrib Inc x Categ y Periodo'!$H$4</c:f>
              <c:strCache>
                <c:ptCount val="1"/>
                <c:pt idx="0">
                  <c:v>Software</c:v>
                </c:pt>
              </c:strCache>
            </c:strRef>
          </c:tx>
          <c:dLbls>
            <c:showVal val="1"/>
          </c:dLbls>
          <c:cat>
            <c:strRef>
              <c:f>'Distrib Inc x Categ y Periodo'!$B$5:$B$13</c:f>
              <c:strCache>
                <c:ptCount val="9"/>
                <c:pt idx="0">
                  <c:v>2010-08</c:v>
                </c:pt>
                <c:pt idx="1">
                  <c:v>2010-09</c:v>
                </c:pt>
                <c:pt idx="2">
                  <c:v>2010-10</c:v>
                </c:pt>
                <c:pt idx="3">
                  <c:v>2010-11</c:v>
                </c:pt>
                <c:pt idx="4">
                  <c:v>2010-12</c:v>
                </c:pt>
                <c:pt idx="5">
                  <c:v>2011-01</c:v>
                </c:pt>
                <c:pt idx="6">
                  <c:v>2011-02</c:v>
                </c:pt>
                <c:pt idx="7">
                  <c:v>2011-03</c:v>
                </c:pt>
                <c:pt idx="8">
                  <c:v>2011-04</c:v>
                </c:pt>
              </c:strCache>
            </c:strRef>
          </c:cat>
          <c:val>
            <c:numRef>
              <c:f>'Distrib Inc x Categ y Periodo'!$H$5:$H$13</c:f>
              <c:numCache>
                <c:formatCode>0.00%</c:formatCode>
                <c:ptCount val="9"/>
                <c:pt idx="0">
                  <c:v>0.78713968957871394</c:v>
                </c:pt>
                <c:pt idx="1">
                  <c:v>0.85094339622641535</c:v>
                </c:pt>
                <c:pt idx="2">
                  <c:v>0.76504854368932074</c:v>
                </c:pt>
                <c:pt idx="3">
                  <c:v>0.80145719489981759</c:v>
                </c:pt>
                <c:pt idx="4">
                  <c:v>0.86231884057971042</c:v>
                </c:pt>
                <c:pt idx="5">
                  <c:v>0.85585585585585611</c:v>
                </c:pt>
                <c:pt idx="6">
                  <c:v>0.8434959349593496</c:v>
                </c:pt>
                <c:pt idx="7">
                  <c:v>0.83793103448275863</c:v>
                </c:pt>
                <c:pt idx="8">
                  <c:v>0.81052631578947354</c:v>
                </c:pt>
              </c:numCache>
            </c:numRef>
          </c:val>
        </c:ser>
        <c:ser>
          <c:idx val="6"/>
          <c:order val="6"/>
          <c:tx>
            <c:strRef>
              <c:f>'Distrib Inc x Categ y Periodo'!$I$4</c:f>
              <c:strCache>
                <c:ptCount val="1"/>
                <c:pt idx="0">
                  <c:v>Solicitud de Informacion</c:v>
                </c:pt>
              </c:strCache>
            </c:strRef>
          </c:tx>
          <c:dLbls>
            <c:showVal val="1"/>
          </c:dLbls>
          <c:cat>
            <c:strRef>
              <c:f>'Distrib Inc x Categ y Periodo'!$B$5:$B$13</c:f>
              <c:strCache>
                <c:ptCount val="9"/>
                <c:pt idx="0">
                  <c:v>2010-08</c:v>
                </c:pt>
                <c:pt idx="1">
                  <c:v>2010-09</c:v>
                </c:pt>
                <c:pt idx="2">
                  <c:v>2010-10</c:v>
                </c:pt>
                <c:pt idx="3">
                  <c:v>2010-11</c:v>
                </c:pt>
                <c:pt idx="4">
                  <c:v>2010-12</c:v>
                </c:pt>
                <c:pt idx="5">
                  <c:v>2011-01</c:v>
                </c:pt>
                <c:pt idx="6">
                  <c:v>2011-02</c:v>
                </c:pt>
                <c:pt idx="7">
                  <c:v>2011-03</c:v>
                </c:pt>
                <c:pt idx="8">
                  <c:v>2011-04</c:v>
                </c:pt>
              </c:strCache>
            </c:strRef>
          </c:cat>
          <c:val>
            <c:numRef>
              <c:f>'Distrib Inc x Categ y Periodo'!$I$5:$I$13</c:f>
              <c:numCache>
                <c:formatCode>0.00%</c:formatCode>
                <c:ptCount val="9"/>
                <c:pt idx="0">
                  <c:v>4.2128603104212875E-2</c:v>
                </c:pt>
                <c:pt idx="1">
                  <c:v>5.6603773584905669E-2</c:v>
                </c:pt>
                <c:pt idx="2">
                  <c:v>5.0485436893203908E-2</c:v>
                </c:pt>
                <c:pt idx="3">
                  <c:v>7.8324225865209485E-2</c:v>
                </c:pt>
                <c:pt idx="4">
                  <c:v>6.5217391304347838E-2</c:v>
                </c:pt>
                <c:pt idx="5">
                  <c:v>6.9819819819819828E-2</c:v>
                </c:pt>
                <c:pt idx="6">
                  <c:v>6.3008130081300823E-2</c:v>
                </c:pt>
                <c:pt idx="7">
                  <c:v>7.8160919540229898E-2</c:v>
                </c:pt>
                <c:pt idx="8">
                  <c:v>9.3233082706766959E-2</c:v>
                </c:pt>
              </c:numCache>
            </c:numRef>
          </c:val>
        </c:ser>
        <c:gapWidth val="55"/>
        <c:overlap val="100"/>
        <c:axId val="85418752"/>
        <c:axId val="85420288"/>
      </c:barChart>
      <c:catAx>
        <c:axId val="85418752"/>
        <c:scaling>
          <c:orientation val="minMax"/>
        </c:scaling>
        <c:axPos val="b"/>
        <c:majorTickMark val="none"/>
        <c:tickLblPos val="nextTo"/>
        <c:crossAx val="85420288"/>
        <c:crosses val="autoZero"/>
        <c:auto val="1"/>
        <c:lblAlgn val="ctr"/>
        <c:lblOffset val="100"/>
      </c:catAx>
      <c:valAx>
        <c:axId val="85420288"/>
        <c:scaling>
          <c:orientation val="minMax"/>
        </c:scaling>
        <c:axPos val="l"/>
        <c:majorGridlines/>
        <c:numFmt formatCode="0%" sourceLinked="1"/>
        <c:majorTickMark val="none"/>
        <c:tickLblPos val="nextTo"/>
        <c:crossAx val="85418752"/>
        <c:crosses val="autoZero"/>
        <c:crossBetween val="between"/>
      </c:valAx>
    </c:plotArea>
    <c:legend>
      <c:legendPos val="r"/>
      <c:layout/>
    </c:legend>
    <c:plotVisOnly val="1"/>
  </c:chart>
  <c:spPr>
    <a:solidFill>
      <a:schemeClr val="tx1">
        <a:lumMod val="65000"/>
      </a:schemeClr>
    </a:solidFill>
  </c:spPr>
  <c:externalData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lrMapOvr bg1="dk1" tx1="lt1" bg2="dk2" tx2="lt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/>
            </a:pPr>
            <a:r>
              <a:rPr lang="en-US" sz="1200"/>
              <a:t>Tiempo Promedio Solución </a:t>
            </a:r>
          </a:p>
          <a:p>
            <a:pPr>
              <a:defRPr/>
            </a:pPr>
            <a:r>
              <a:rPr lang="en-US" sz="1200"/>
              <a:t>Categoria</a:t>
            </a:r>
            <a:r>
              <a:rPr lang="en-US" sz="1200" baseline="0"/>
              <a:t> </a:t>
            </a:r>
            <a:r>
              <a:rPr lang="en-US" sz="1200"/>
              <a:t>Software (hrs.)</a:t>
            </a:r>
          </a:p>
        </c:rich>
      </c:tx>
      <c:layout/>
    </c:title>
    <c:plotArea>
      <c:layout/>
      <c:barChart>
        <c:barDir val="col"/>
        <c:grouping val="clustered"/>
        <c:ser>
          <c:idx val="0"/>
          <c:order val="0"/>
          <c:tx>
            <c:strRef>
              <c:f>'Tiempo Prom Solu Categ Software'!$C$4</c:f>
              <c:strCache>
                <c:ptCount val="1"/>
                <c:pt idx="0">
                  <c:v>Software</c:v>
                </c:pt>
              </c:strCache>
            </c:strRef>
          </c:tx>
          <c:dLbls>
            <c:showVal val="1"/>
          </c:dLbls>
          <c:cat>
            <c:strRef>
              <c:f>'Tiempo Prom Solu Categ Software'!$B$5:$B$13</c:f>
              <c:strCache>
                <c:ptCount val="9"/>
                <c:pt idx="0">
                  <c:v>2010-08</c:v>
                </c:pt>
                <c:pt idx="1">
                  <c:v>2010-09</c:v>
                </c:pt>
                <c:pt idx="2">
                  <c:v>2010-10</c:v>
                </c:pt>
                <c:pt idx="3">
                  <c:v>2010-11</c:v>
                </c:pt>
                <c:pt idx="4">
                  <c:v>2010-12</c:v>
                </c:pt>
                <c:pt idx="5">
                  <c:v>2011-01</c:v>
                </c:pt>
                <c:pt idx="6">
                  <c:v>2011-02</c:v>
                </c:pt>
                <c:pt idx="7">
                  <c:v>2011-03</c:v>
                </c:pt>
                <c:pt idx="8">
                  <c:v>2011-04</c:v>
                </c:pt>
              </c:strCache>
            </c:strRef>
          </c:cat>
          <c:val>
            <c:numRef>
              <c:f>'Tiempo Prom Solu Categ Software'!$C$5:$C$13</c:f>
              <c:numCache>
                <c:formatCode>0.00</c:formatCode>
                <c:ptCount val="9"/>
                <c:pt idx="0">
                  <c:v>5.6550931142410024</c:v>
                </c:pt>
                <c:pt idx="1">
                  <c:v>6.5447881251539721</c:v>
                </c:pt>
                <c:pt idx="2">
                  <c:v>6.9545311618725378</c:v>
                </c:pt>
                <c:pt idx="3">
                  <c:v>6.8828895202020162</c:v>
                </c:pt>
                <c:pt idx="4">
                  <c:v>5.2585714285714289</c:v>
                </c:pt>
                <c:pt idx="5">
                  <c:v>8.1826710526315782</c:v>
                </c:pt>
                <c:pt idx="6">
                  <c:v>6.4682168674698772</c:v>
                </c:pt>
                <c:pt idx="7">
                  <c:v>8.1437608596250577</c:v>
                </c:pt>
                <c:pt idx="8">
                  <c:v>8.893252937538648</c:v>
                </c:pt>
              </c:numCache>
            </c:numRef>
          </c:val>
        </c:ser>
        <c:axId val="63327616"/>
        <c:axId val="87549056"/>
      </c:barChart>
      <c:catAx>
        <c:axId val="63327616"/>
        <c:scaling>
          <c:orientation val="minMax"/>
        </c:scaling>
        <c:axPos val="b"/>
        <c:tickLblPos val="nextTo"/>
        <c:crossAx val="87549056"/>
        <c:crosses val="autoZero"/>
        <c:auto val="1"/>
        <c:lblAlgn val="ctr"/>
        <c:lblOffset val="100"/>
      </c:catAx>
      <c:valAx>
        <c:axId val="87549056"/>
        <c:scaling>
          <c:orientation val="minMax"/>
        </c:scaling>
        <c:axPos val="l"/>
        <c:majorGridlines/>
        <c:numFmt formatCode="0.00" sourceLinked="1"/>
        <c:tickLblPos val="nextTo"/>
        <c:crossAx val="63327616"/>
        <c:crosses val="autoZero"/>
        <c:crossBetween val="between"/>
      </c:valAx>
    </c:plotArea>
    <c:plotVisOnly val="1"/>
  </c:chart>
  <c:spPr>
    <a:solidFill>
      <a:schemeClr val="tx1">
        <a:lumMod val="50000"/>
      </a:schemeClr>
    </a:solidFill>
  </c:spPr>
  <c:externalData r:id="rId2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lrMapOvr bg1="dk1" tx1="lt1" bg2="dk2" tx2="lt2" accent1="accent1" accent2="accent2" accent3="accent3" accent4="accent4" accent5="accent5" accent6="accent6" hlink="hlink" folHlink="folHlink"/>
  <c:chart>
    <c:plotArea>
      <c:layout/>
      <c:barChart>
        <c:barDir val="col"/>
        <c:grouping val="clustered"/>
        <c:ser>
          <c:idx val="0"/>
          <c:order val="0"/>
          <c:tx>
            <c:strRef>
              <c:f>'Tiempo Prom Solu Org y Periodo'!$P$50</c:f>
              <c:strCache>
                <c:ptCount val="1"/>
                <c:pt idx="0">
                  <c:v>Prom. General</c:v>
                </c:pt>
              </c:strCache>
            </c:strRef>
          </c:tx>
          <c:cat>
            <c:strRef>
              <c:f>'Tiempo Prom Solu Org y Periodo'!$O$51:$O$82</c:f>
              <c:strCache>
                <c:ptCount val="32"/>
                <c:pt idx="0">
                  <c:v>002 - Fonasa</c:v>
                </c:pt>
                <c:pt idx="1">
                  <c:v>006 - Subsecretaria Salud Publica</c:v>
                </c:pt>
                <c:pt idx="2">
                  <c:v>011 - S.S. Arica</c:v>
                </c:pt>
                <c:pt idx="3">
                  <c:v>012 - S.S. Iquique</c:v>
                </c:pt>
                <c:pt idx="4">
                  <c:v>021 - S.S. Antofagasta</c:v>
                </c:pt>
                <c:pt idx="5">
                  <c:v>031 - S.S. Atacama</c:v>
                </c:pt>
                <c:pt idx="6">
                  <c:v>041 - S.S. Coquimbo</c:v>
                </c:pt>
                <c:pt idx="7">
                  <c:v>051 - S.S. Valparaiso-San Antonio</c:v>
                </c:pt>
                <c:pt idx="8">
                  <c:v>053 - S.S. Viña del Mar-Quillota</c:v>
                </c:pt>
                <c:pt idx="9">
                  <c:v>055 - S.S. Aconcagua</c:v>
                </c:pt>
                <c:pt idx="10">
                  <c:v>061 - S.S. O'Higgins</c:v>
                </c:pt>
                <c:pt idx="11">
                  <c:v>071 - S.S. Maule</c:v>
                </c:pt>
                <c:pt idx="12">
                  <c:v>081 - S.S. Ñuble</c:v>
                </c:pt>
                <c:pt idx="13">
                  <c:v>082 - S.S. Concepción</c:v>
                </c:pt>
                <c:pt idx="14">
                  <c:v>083 - S.S. Arauco</c:v>
                </c:pt>
                <c:pt idx="15">
                  <c:v>084 - S.S. Talcahuano</c:v>
                </c:pt>
                <c:pt idx="16">
                  <c:v>085 - S.S. Bio Bio</c:v>
                </c:pt>
                <c:pt idx="17">
                  <c:v>091 - S.S. Araucania Norte</c:v>
                </c:pt>
                <c:pt idx="18">
                  <c:v>092 - S.S. Araucania Sur</c:v>
                </c:pt>
                <c:pt idx="19">
                  <c:v>101 - S.S. Valdivia</c:v>
                </c:pt>
                <c:pt idx="20">
                  <c:v>102 - S.S. Osorno</c:v>
                </c:pt>
                <c:pt idx="21">
                  <c:v>103 - Llanchipal</c:v>
                </c:pt>
                <c:pt idx="22">
                  <c:v>104 - Chiloe</c:v>
                </c:pt>
                <c:pt idx="23">
                  <c:v>111 - S.S. Aysen</c:v>
                </c:pt>
                <c:pt idx="24">
                  <c:v>121 - S.S. Magallanes</c:v>
                </c:pt>
                <c:pt idx="25">
                  <c:v>131 - S.S. Met. Oriente</c:v>
                </c:pt>
                <c:pt idx="26">
                  <c:v>132 - S.S. Met. Central</c:v>
                </c:pt>
                <c:pt idx="27">
                  <c:v>133 - S.S. Met. Sur</c:v>
                </c:pt>
                <c:pt idx="28">
                  <c:v>134 - S.S. Met. Norte</c:v>
                </c:pt>
                <c:pt idx="29">
                  <c:v>135 - S.S. Met. Occidente</c:v>
                </c:pt>
                <c:pt idx="30">
                  <c:v>137 - S.S. Met. Sur-Oriente</c:v>
                </c:pt>
                <c:pt idx="31">
                  <c:v>314 - CRS Cordillera</c:v>
                </c:pt>
              </c:strCache>
            </c:strRef>
          </c:cat>
          <c:val>
            <c:numRef>
              <c:f>'Tiempo Prom Solu Org y Periodo'!$P$51:$P$82</c:f>
              <c:numCache>
                <c:formatCode>0.00</c:formatCode>
                <c:ptCount val="32"/>
                <c:pt idx="0">
                  <c:v>10.804329861111107</c:v>
                </c:pt>
                <c:pt idx="1">
                  <c:v>7.2466641865079398</c:v>
                </c:pt>
                <c:pt idx="2">
                  <c:v>7.6750973654066437</c:v>
                </c:pt>
                <c:pt idx="3">
                  <c:v>8.3607765830346512</c:v>
                </c:pt>
                <c:pt idx="4">
                  <c:v>5.7716483228511573</c:v>
                </c:pt>
                <c:pt idx="5">
                  <c:v>6.3259053497942341</c:v>
                </c:pt>
                <c:pt idx="6">
                  <c:v>7.2201962962962956</c:v>
                </c:pt>
                <c:pt idx="7">
                  <c:v>6.8530493827160495</c:v>
                </c:pt>
                <c:pt idx="8">
                  <c:v>7.5095203993055542</c:v>
                </c:pt>
                <c:pt idx="9">
                  <c:v>8.2453965960179847</c:v>
                </c:pt>
                <c:pt idx="10">
                  <c:v>5.6814685067232817</c:v>
                </c:pt>
                <c:pt idx="11">
                  <c:v>4.4228623188405827</c:v>
                </c:pt>
                <c:pt idx="12">
                  <c:v>7.4722941342357636</c:v>
                </c:pt>
                <c:pt idx="13">
                  <c:v>7.4091518386714101</c:v>
                </c:pt>
                <c:pt idx="14">
                  <c:v>5.6495299145299196</c:v>
                </c:pt>
                <c:pt idx="15">
                  <c:v>7.0771684587813635</c:v>
                </c:pt>
                <c:pt idx="16">
                  <c:v>8.2953336352657008</c:v>
                </c:pt>
                <c:pt idx="17">
                  <c:v>5.2845316804407725</c:v>
                </c:pt>
                <c:pt idx="18">
                  <c:v>7.9288465160075292</c:v>
                </c:pt>
                <c:pt idx="19">
                  <c:v>9.6109166666666717</c:v>
                </c:pt>
                <c:pt idx="20">
                  <c:v>6.5535640301318274</c:v>
                </c:pt>
                <c:pt idx="21">
                  <c:v>7.2144483024691368</c:v>
                </c:pt>
                <c:pt idx="22">
                  <c:v>11.859971264367815</c:v>
                </c:pt>
                <c:pt idx="23">
                  <c:v>6.4427843915343912</c:v>
                </c:pt>
                <c:pt idx="24">
                  <c:v>7.4009194796061868</c:v>
                </c:pt>
                <c:pt idx="25">
                  <c:v>7.6833184523809503</c:v>
                </c:pt>
                <c:pt idx="26">
                  <c:v>6.1962984878369518</c:v>
                </c:pt>
                <c:pt idx="27">
                  <c:v>5.6446054572271356</c:v>
                </c:pt>
                <c:pt idx="28">
                  <c:v>5.3567519251925191</c:v>
                </c:pt>
                <c:pt idx="29">
                  <c:v>8.1921064814814759</c:v>
                </c:pt>
                <c:pt idx="30">
                  <c:v>6.4853670634920686</c:v>
                </c:pt>
                <c:pt idx="31">
                  <c:v>6.8429805352798034</c:v>
                </c:pt>
              </c:numCache>
            </c:numRef>
          </c:val>
        </c:ser>
        <c:ser>
          <c:idx val="1"/>
          <c:order val="1"/>
          <c:tx>
            <c:strRef>
              <c:f>'Tiempo Prom Solu Org y Periodo'!$Q$50</c:f>
              <c:strCache>
                <c:ptCount val="1"/>
              </c:strCache>
            </c:strRef>
          </c:tx>
          <c:cat>
            <c:strRef>
              <c:f>'Tiempo Prom Solu Org y Periodo'!$O$51:$O$82</c:f>
              <c:strCache>
                <c:ptCount val="32"/>
                <c:pt idx="0">
                  <c:v>002 - Fonasa</c:v>
                </c:pt>
                <c:pt idx="1">
                  <c:v>006 - Subsecretaria Salud Publica</c:v>
                </c:pt>
                <c:pt idx="2">
                  <c:v>011 - S.S. Arica</c:v>
                </c:pt>
                <c:pt idx="3">
                  <c:v>012 - S.S. Iquique</c:v>
                </c:pt>
                <c:pt idx="4">
                  <c:v>021 - S.S. Antofagasta</c:v>
                </c:pt>
                <c:pt idx="5">
                  <c:v>031 - S.S. Atacama</c:v>
                </c:pt>
                <c:pt idx="6">
                  <c:v>041 - S.S. Coquimbo</c:v>
                </c:pt>
                <c:pt idx="7">
                  <c:v>051 - S.S. Valparaiso-San Antonio</c:v>
                </c:pt>
                <c:pt idx="8">
                  <c:v>053 - S.S. Viña del Mar-Quillota</c:v>
                </c:pt>
                <c:pt idx="9">
                  <c:v>055 - S.S. Aconcagua</c:v>
                </c:pt>
                <c:pt idx="10">
                  <c:v>061 - S.S. O'Higgins</c:v>
                </c:pt>
                <c:pt idx="11">
                  <c:v>071 - S.S. Maule</c:v>
                </c:pt>
                <c:pt idx="12">
                  <c:v>081 - S.S. Ñuble</c:v>
                </c:pt>
                <c:pt idx="13">
                  <c:v>082 - S.S. Concepción</c:v>
                </c:pt>
                <c:pt idx="14">
                  <c:v>083 - S.S. Arauco</c:v>
                </c:pt>
                <c:pt idx="15">
                  <c:v>084 - S.S. Talcahuano</c:v>
                </c:pt>
                <c:pt idx="16">
                  <c:v>085 - S.S. Bio Bio</c:v>
                </c:pt>
                <c:pt idx="17">
                  <c:v>091 - S.S. Araucania Norte</c:v>
                </c:pt>
                <c:pt idx="18">
                  <c:v>092 - S.S. Araucania Sur</c:v>
                </c:pt>
                <c:pt idx="19">
                  <c:v>101 - S.S. Valdivia</c:v>
                </c:pt>
                <c:pt idx="20">
                  <c:v>102 - S.S. Osorno</c:v>
                </c:pt>
                <c:pt idx="21">
                  <c:v>103 - Llanchipal</c:v>
                </c:pt>
                <c:pt idx="22">
                  <c:v>104 - Chiloe</c:v>
                </c:pt>
                <c:pt idx="23">
                  <c:v>111 - S.S. Aysen</c:v>
                </c:pt>
                <c:pt idx="24">
                  <c:v>121 - S.S. Magallanes</c:v>
                </c:pt>
                <c:pt idx="25">
                  <c:v>131 - S.S. Met. Oriente</c:v>
                </c:pt>
                <c:pt idx="26">
                  <c:v>132 - S.S. Met. Central</c:v>
                </c:pt>
                <c:pt idx="27">
                  <c:v>133 - S.S. Met. Sur</c:v>
                </c:pt>
                <c:pt idx="28">
                  <c:v>134 - S.S. Met. Norte</c:v>
                </c:pt>
                <c:pt idx="29">
                  <c:v>135 - S.S. Met. Occidente</c:v>
                </c:pt>
                <c:pt idx="30">
                  <c:v>137 - S.S. Met. Sur-Oriente</c:v>
                </c:pt>
                <c:pt idx="31">
                  <c:v>314 - CRS Cordillera</c:v>
                </c:pt>
              </c:strCache>
            </c:strRef>
          </c:cat>
          <c:val>
            <c:numRef>
              <c:f>'Tiempo Prom Solu Org y Periodo'!$Q$51:$Q$82</c:f>
              <c:numCache>
                <c:formatCode>General</c:formatCode>
                <c:ptCount val="32"/>
              </c:numCache>
            </c:numRef>
          </c:val>
        </c:ser>
        <c:axId val="4922368"/>
        <c:axId val="4924160"/>
      </c:barChart>
      <c:catAx>
        <c:axId val="4922368"/>
        <c:scaling>
          <c:orientation val="minMax"/>
        </c:scaling>
        <c:axPos val="b"/>
        <c:tickLblPos val="nextTo"/>
        <c:crossAx val="4924160"/>
        <c:crosses val="autoZero"/>
        <c:auto val="1"/>
        <c:lblAlgn val="ctr"/>
        <c:lblOffset val="100"/>
      </c:catAx>
      <c:valAx>
        <c:axId val="4924160"/>
        <c:scaling>
          <c:orientation val="minMax"/>
        </c:scaling>
        <c:axPos val="l"/>
        <c:majorGridlines/>
        <c:numFmt formatCode="0.00" sourceLinked="1"/>
        <c:tickLblPos val="nextTo"/>
        <c:crossAx val="4922368"/>
        <c:crosses val="autoZero"/>
        <c:crossBetween val="between"/>
      </c:valAx>
    </c:plotArea>
    <c:plotVisOnly val="1"/>
  </c:chart>
  <c:spPr>
    <a:solidFill>
      <a:schemeClr val="accent6">
        <a:lumMod val="75000"/>
      </a:schemeClr>
    </a:solidFill>
  </c:spPr>
  <c:externalData r:id="rId2"/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0.79008</cdr:x>
      <cdr:y>0.38445</cdr:y>
    </cdr:from>
    <cdr:to>
      <cdr:x>0.98092</cdr:x>
      <cdr:y>0.38578</cdr:y>
    </cdr:to>
    <cdr:sp macro="" textlink="">
      <cdr:nvSpPr>
        <cdr:cNvPr id="3" name="2 Conector recto"/>
        <cdr:cNvSpPr/>
      </cdr:nvSpPr>
      <cdr:spPr>
        <a:xfrm xmlns:a="http://schemas.openxmlformats.org/drawingml/2006/main">
          <a:off x="5915025" y="1743075"/>
          <a:ext cx="1428750" cy="5991"/>
        </a:xfrm>
        <a:prstGeom xmlns:a="http://schemas.openxmlformats.org/drawingml/2006/main" prst="line">
          <a:avLst/>
        </a:prstGeom>
      </cdr:spPr>
      <cdr:style>
        <a:lnRef xmlns:a="http://schemas.openxmlformats.org/drawingml/2006/main" idx="1">
          <a:schemeClr val="accent6"/>
        </a:lnRef>
        <a:fillRef xmlns:a="http://schemas.openxmlformats.org/drawingml/2006/main" idx="0">
          <a:schemeClr val="accent6"/>
        </a:fillRef>
        <a:effectRef xmlns:a="http://schemas.openxmlformats.org/drawingml/2006/main" idx="0">
          <a:schemeClr val="accent6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en-US"/>
        </a:p>
      </cdr:txBody>
    </cdr:sp>
  </cdr:relSizeAnchor>
  <cdr:relSizeAnchor xmlns:cdr="http://schemas.openxmlformats.org/drawingml/2006/chartDrawing">
    <cdr:from>
      <cdr:x>0.93122</cdr:x>
      <cdr:y>0.37893</cdr:y>
    </cdr:from>
    <cdr:to>
      <cdr:x>1</cdr:x>
      <cdr:y>0.42231</cdr:y>
    </cdr:to>
    <cdr:sp macro="" textlink="">
      <cdr:nvSpPr>
        <cdr:cNvPr id="4" name="3 CuadroTexto"/>
        <cdr:cNvSpPr txBox="1"/>
      </cdr:nvSpPr>
      <cdr:spPr>
        <a:xfrm xmlns:a="http://schemas.openxmlformats.org/drawingml/2006/main">
          <a:off x="6870551" y="1718011"/>
          <a:ext cx="501798" cy="19669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n-US" sz="1100"/>
            <a:t>   595</a:t>
          </a:r>
        </a:p>
      </cdr:txBody>
    </cdr:sp>
  </cdr:relSizeAnchor>
  <cdr:relSizeAnchor xmlns:cdr="http://schemas.openxmlformats.org/drawingml/2006/chartDrawing">
    <cdr:from>
      <cdr:x>0.06557</cdr:x>
      <cdr:y>0.46651</cdr:y>
    </cdr:from>
    <cdr:to>
      <cdr:x>0.98594</cdr:x>
      <cdr:y>0.46651</cdr:y>
    </cdr:to>
    <cdr:sp macro="" textlink="">
      <cdr:nvSpPr>
        <cdr:cNvPr id="6" name="5 Conector recto"/>
        <cdr:cNvSpPr/>
      </cdr:nvSpPr>
      <cdr:spPr>
        <a:xfrm xmlns:a="http://schemas.openxmlformats.org/drawingml/2006/main">
          <a:off x="490923" y="2115128"/>
          <a:ext cx="6890456" cy="0"/>
        </a:xfrm>
        <a:prstGeom xmlns:a="http://schemas.openxmlformats.org/drawingml/2006/main" prst="line">
          <a:avLst/>
        </a:prstGeom>
      </cdr:spPr>
      <cdr:style>
        <a:lnRef xmlns:a="http://schemas.openxmlformats.org/drawingml/2006/main" idx="1">
          <a:schemeClr val="accent6"/>
        </a:lnRef>
        <a:fillRef xmlns:a="http://schemas.openxmlformats.org/drawingml/2006/main" idx="0">
          <a:schemeClr val="accent6"/>
        </a:fillRef>
        <a:effectRef xmlns:a="http://schemas.openxmlformats.org/drawingml/2006/main" idx="0">
          <a:schemeClr val="accent6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en-US"/>
        </a:p>
      </cdr:txBody>
    </cdr:sp>
  </cdr:relSizeAnchor>
  <cdr:relSizeAnchor xmlns:cdr="http://schemas.openxmlformats.org/drawingml/2006/chartDrawing">
    <cdr:from>
      <cdr:x>0.23679</cdr:x>
      <cdr:y>0.41228</cdr:y>
    </cdr:from>
    <cdr:to>
      <cdr:x>0.29293</cdr:x>
      <cdr:y>0.46218</cdr:y>
    </cdr:to>
    <cdr:sp macro="" textlink="">
      <cdr:nvSpPr>
        <cdr:cNvPr id="7" name="6 CuadroTexto"/>
        <cdr:cNvSpPr txBox="1"/>
      </cdr:nvSpPr>
      <cdr:spPr>
        <a:xfrm xmlns:a="http://schemas.openxmlformats.org/drawingml/2006/main">
          <a:off x="1772769" y="1869255"/>
          <a:ext cx="420269" cy="22620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n-US" sz="1100"/>
            <a:t>495</a:t>
          </a: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s-ES_tradnl"/>
          </a:p>
        </p:txBody>
      </p:sp>
      <p:sp>
        <p:nvSpPr>
          <p:cNvPr id="3" name="Marcador de fecha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7CD71198-8ECF-4678-A3C6-5F091AB59D33}" type="datetime1">
              <a:rPr lang="es-ES_tradnl"/>
              <a:pPr>
                <a:defRPr/>
              </a:pPr>
              <a:t>19/05/2011</a:t>
            </a:fld>
            <a:endParaRPr lang="es-ES_tradnl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s-ES_tradnl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5B94981D-B33F-4E6D-B3ED-BD6C4349DD09}" type="slidenum">
              <a:rPr lang="es-ES_tradnl"/>
              <a:pPr>
                <a:defRPr/>
              </a:pPr>
              <a:t>‹Nº›</a:t>
            </a:fld>
            <a:endParaRPr lang="es-ES_tradn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itchFamily="-60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-60" charset="0"/>
              </a:defRPr>
            </a:lvl1pPr>
          </a:lstStyle>
          <a:p>
            <a:pPr>
              <a:defRPr/>
            </a:pPr>
            <a:fld id="{FB4B2515-2AE1-4607-926B-8FD7A67D835E}" type="datetime1">
              <a:rPr lang="en-US"/>
              <a:pPr>
                <a:defRPr/>
              </a:pPr>
              <a:t>5/19/2011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endParaRPr lang="es-E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itchFamily="-60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-60" charset="0"/>
              </a:defRPr>
            </a:lvl1pPr>
          </a:lstStyle>
          <a:p>
            <a:pPr>
              <a:defRPr/>
            </a:pPr>
            <a:fld id="{47E9D6E5-0F67-4399-A7FF-F059973FA182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-128"/>
        <a:cs typeface="ヒラギノ角ゴ Pro W3" charset="-128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-128"/>
        <a:cs typeface="ヒラギノ角ゴ Pro W3" charset="0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-128"/>
        <a:cs typeface="ヒラギノ角ゴ Pro W3" charset="0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-128"/>
        <a:cs typeface="ヒラギノ角ゴ Pro W3" charset="0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-128"/>
        <a:cs typeface="ヒラギノ角ゴ Pro W3" charset="0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2B7C95-0BD8-41E0-B1C6-AE65753EC00A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Calibri" pitchFamily="-60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19050" y="6527800"/>
            <a:ext cx="2895600" cy="246063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49A684-84BC-4FB6-952A-A4104189DB52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141DB2-4561-4B5F-8D27-23DCC92665BA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37DC1C-7566-4B1C-A51A-F8F515E825BB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EC9926-D0C6-4FC8-9122-39AA39866218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5675B3-B987-41EB-BE52-CEDDB21D6EE1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30B601-C553-4C00-90CD-231E96B192B6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019800" y="274638"/>
            <a:ext cx="2057400" cy="5851525"/>
          </a:xfrm>
        </p:spPr>
        <p:txBody>
          <a:bodyPr vert="eaVert"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5410200" cy="5851525"/>
          </a:xfrm>
        </p:spPr>
        <p:txBody>
          <a:bodyPr vert="eaVert"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E1AC1B-45FE-46C2-B97E-590E7CCCFA89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Calibri" pitchFamily="-60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Calibri" pitchFamily="-60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Calibri" pitchFamily="-60" charset="0"/>
              </a:defRPr>
            </a:lvl1pPr>
          </a:lstStyle>
          <a:p>
            <a:pPr>
              <a:defRPr/>
            </a:pPr>
            <a:fld id="{3B816684-6156-4528-A061-F6981B32DA8D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Calibri" pitchFamily="-60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Calibri" pitchFamily="-60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Calibri" pitchFamily="-60" charset="0"/>
              </a:defRPr>
            </a:lvl1pPr>
          </a:lstStyle>
          <a:p>
            <a:pPr>
              <a:defRPr/>
            </a:pPr>
            <a:fld id="{0A4C1C8A-7DF8-473C-9573-E46DC51EEDA0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Calibri" pitchFamily="-60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Calibri" pitchFamily="-60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Calibri" pitchFamily="-60" charset="0"/>
              </a:defRPr>
            </a:lvl1pPr>
          </a:lstStyle>
          <a:p>
            <a:pPr>
              <a:defRPr/>
            </a:pPr>
            <a:fld id="{08512045-844E-44AD-B499-C614721A5D1C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Calibri" pitchFamily="-60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Calibri" pitchFamily="-60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Calibri" pitchFamily="-60" charset="0"/>
              </a:defRPr>
            </a:lvl1pPr>
          </a:lstStyle>
          <a:p>
            <a:pPr>
              <a:defRPr/>
            </a:pPr>
            <a:fld id="{DDF02AAB-19E1-4EF9-A9CA-B921516ABB03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Calibri" pitchFamily="-60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Calibri" pitchFamily="-60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Calibri" pitchFamily="-60" charset="0"/>
              </a:defRPr>
            </a:lvl1pPr>
          </a:lstStyle>
          <a:p>
            <a:pPr>
              <a:defRPr/>
            </a:pPr>
            <a:fld id="{16403E71-F88A-4491-8294-0160648589BD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Calibri" pitchFamily="-60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Calibri" pitchFamily="-60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Calibri" pitchFamily="-60" charset="0"/>
              </a:defRPr>
            </a:lvl1pPr>
          </a:lstStyle>
          <a:p>
            <a:pPr>
              <a:defRPr/>
            </a:pPr>
            <a:fld id="{954AD013-933D-4F95-B84D-73EA1915FFF9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Calibri" pitchFamily="-60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Calibri" pitchFamily="-60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Calibri" pitchFamily="-60" charset="0"/>
              </a:defRPr>
            </a:lvl1pPr>
          </a:lstStyle>
          <a:p>
            <a:pPr>
              <a:defRPr/>
            </a:pPr>
            <a:fld id="{B3035B8D-076B-4C98-8E6D-B13E5838FFBB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Calibri" pitchFamily="-60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Calibri" pitchFamily="-60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Calibri" pitchFamily="-60" charset="0"/>
              </a:defRPr>
            </a:lvl1pPr>
          </a:lstStyle>
          <a:p>
            <a:pPr>
              <a:defRPr/>
            </a:pPr>
            <a:fld id="{296EA18A-BD79-4B9B-9F7F-137F27BEC6F4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Calibri" pitchFamily="-60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Calibri" pitchFamily="-60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Calibri" pitchFamily="-60" charset="0"/>
              </a:defRPr>
            </a:lvl1pPr>
          </a:lstStyle>
          <a:p>
            <a:pPr>
              <a:defRPr/>
            </a:pPr>
            <a:fld id="{D84992FF-2027-4024-9B39-965CCD0C2113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Calibri" pitchFamily="-60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Calibri" pitchFamily="-60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Calibri" pitchFamily="-60" charset="0"/>
              </a:defRPr>
            </a:lvl1pPr>
          </a:lstStyle>
          <a:p>
            <a:pPr>
              <a:defRPr/>
            </a:pPr>
            <a:fld id="{61F4B7E8-0D10-4A67-B6DF-1D409E189DAE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Calibri" pitchFamily="-60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Calibri" pitchFamily="-60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Calibri" pitchFamily="-60" charset="0"/>
              </a:defRPr>
            </a:lvl1pPr>
          </a:lstStyle>
          <a:p>
            <a:pPr>
              <a:defRPr/>
            </a:pPr>
            <a:fld id="{8CFBC1B2-BE8B-4408-8345-27D9CC42A4BF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8416925" y="820738"/>
            <a:ext cx="611188" cy="554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88950" y="536575"/>
            <a:ext cx="7539038" cy="1350963"/>
          </a:xfrm>
          <a:prstGeom prst="rect">
            <a:avLst/>
          </a:prstGeo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88950" y="1916113"/>
            <a:ext cx="7539038" cy="46958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5" name="Rectangle 21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80400" y="6354763"/>
            <a:ext cx="863600" cy="217487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fld id="{73FBEA4C-9AE7-4704-A311-C3C94CC425C1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C17627-09FE-4E04-BB69-DE7BDE554EED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9C46E8-396B-4EA1-9B8D-0B3399C8007F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Calibri" pitchFamily="-60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050" y="6527800"/>
            <a:ext cx="2895600" cy="246063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02985B-C8ED-413E-BB67-165F528C1291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12" Type="http://schemas.openxmlformats.org/officeDocument/2006/relationships/image" Target="file:///\\localhost\Users\CDEB\Pictures\3.png" TargetMode="Externa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3.png"/><Relationship Id="rId5" Type="http://schemas.openxmlformats.org/officeDocument/2006/relationships/slideLayout" Target="../slideLayouts/slideLayout5.xml"/><Relationship Id="rId10" Type="http://schemas.openxmlformats.org/officeDocument/2006/relationships/image" Target="file:///\\localhost\Users\CDEB\Pictures\1.png" TargetMode="Externa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3" Type="http://schemas.openxmlformats.org/officeDocument/2006/relationships/slideLayout" Target="../slideLayouts/slideLayout9.xml"/><Relationship Id="rId7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0.xml"/><Relationship Id="rId9" Type="http://schemas.openxmlformats.org/officeDocument/2006/relationships/slideLayout" Target="../slideLayouts/slideLayout1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13" Type="http://schemas.openxmlformats.org/officeDocument/2006/relationships/image" Target="../media/image5.jpeg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Relationship Id="rId14" Type="http://schemas.openxmlformats.org/officeDocument/2006/relationships/image" Target="file:///\\localhost\Users\CDEB\Desktop\logoMINSAL.jpg" TargetMode="Externa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6CB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Rectangle 64"/>
          <p:cNvSpPr>
            <a:spLocks noChangeArrowheads="1"/>
          </p:cNvSpPr>
          <p:nvPr userDrawn="1"/>
        </p:nvSpPr>
        <p:spPr bwMode="auto">
          <a:xfrm>
            <a:off x="533400" y="3333750"/>
            <a:ext cx="1033463" cy="3524250"/>
          </a:xfrm>
          <a:prstGeom prst="rect">
            <a:avLst/>
          </a:prstGeom>
          <a:solidFill>
            <a:srgbClr val="006CB7"/>
          </a:solidFill>
          <a:ln w="9525">
            <a:noFill/>
            <a:miter lim="800000"/>
            <a:headEnd/>
            <a:tailEnd/>
          </a:ln>
          <a:effectLst>
            <a:outerShdw dist="38100" dir="12899965" algn="br" rotWithShape="0">
              <a:srgbClr val="808080">
                <a:alpha val="25000"/>
              </a:srgbClr>
            </a:outerShdw>
          </a:effectLst>
        </p:spPr>
        <p:txBody>
          <a:bodyPr anchor="ctr"/>
          <a:lstStyle/>
          <a:p>
            <a:pPr>
              <a:defRPr/>
            </a:pPr>
            <a:endParaRPr lang="es-ES">
              <a:solidFill>
                <a:srgbClr val="FFFFFF"/>
              </a:solidFill>
              <a:latin typeface="Calibri" pitchFamily="-60" charset="0"/>
            </a:endParaRPr>
          </a:p>
        </p:txBody>
      </p:sp>
      <p:sp>
        <p:nvSpPr>
          <p:cNvPr id="66" name="Rectangle 65"/>
          <p:cNvSpPr>
            <a:spLocks noChangeArrowheads="1"/>
          </p:cNvSpPr>
          <p:nvPr userDrawn="1"/>
        </p:nvSpPr>
        <p:spPr bwMode="auto">
          <a:xfrm>
            <a:off x="1566863" y="3333750"/>
            <a:ext cx="1481137" cy="3524250"/>
          </a:xfrm>
          <a:prstGeom prst="rect">
            <a:avLst/>
          </a:prstGeom>
          <a:solidFill>
            <a:srgbClr val="EF4144"/>
          </a:solidFill>
          <a:ln w="9525">
            <a:noFill/>
            <a:miter lim="800000"/>
            <a:headEnd/>
            <a:tailEnd/>
          </a:ln>
          <a:effectLst>
            <a:outerShdw dist="38100" dir="12899965" rotWithShape="0">
              <a:srgbClr val="808080">
                <a:alpha val="25000"/>
              </a:srgbClr>
            </a:outerShdw>
          </a:effectLst>
        </p:spPr>
        <p:txBody>
          <a:bodyPr anchor="ctr"/>
          <a:lstStyle/>
          <a:p>
            <a:pPr>
              <a:defRPr/>
            </a:pPr>
            <a:endParaRPr lang="es-ES">
              <a:solidFill>
                <a:srgbClr val="FFFFFF"/>
              </a:solidFill>
              <a:latin typeface="Calibri" pitchFamily="-60" charset="0"/>
            </a:endParaRPr>
          </a:p>
        </p:txBody>
      </p:sp>
      <p:pic>
        <p:nvPicPr>
          <p:cNvPr id="2052" name="Picture 1"/>
          <p:cNvPicPr>
            <a:picLocks noChangeAspect="1" noChangeArrowheads="1"/>
          </p:cNvPicPr>
          <p:nvPr userDrawn="1"/>
        </p:nvPicPr>
        <p:blipFill>
          <a:blip r:embed="rId8"/>
          <a:srcRect/>
          <a:stretch>
            <a:fillRect/>
          </a:stretch>
        </p:blipFill>
        <p:spPr bwMode="auto">
          <a:xfrm>
            <a:off x="647700" y="3452813"/>
            <a:ext cx="803275" cy="5857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71" name="Rectangle 70"/>
          <p:cNvSpPr>
            <a:spLocks noChangeArrowheads="1"/>
          </p:cNvSpPr>
          <p:nvPr userDrawn="1"/>
        </p:nvSpPr>
        <p:spPr bwMode="auto">
          <a:xfrm>
            <a:off x="533400" y="0"/>
            <a:ext cx="1033463" cy="1371600"/>
          </a:xfrm>
          <a:prstGeom prst="rect">
            <a:avLst/>
          </a:prstGeom>
          <a:solidFill>
            <a:srgbClr val="006CB7"/>
          </a:solidFill>
          <a:ln w="9525">
            <a:noFill/>
            <a:miter lim="800000"/>
            <a:headEnd/>
            <a:tailEnd/>
          </a:ln>
          <a:effectLst>
            <a:outerShdw dist="38100" dir="2700000" algn="br" rotWithShape="0">
              <a:srgbClr val="808080">
                <a:alpha val="25000"/>
              </a:srgbClr>
            </a:outerShdw>
          </a:effectLst>
        </p:spPr>
        <p:txBody>
          <a:bodyPr anchor="ctr"/>
          <a:lstStyle/>
          <a:p>
            <a:pPr>
              <a:defRPr/>
            </a:pPr>
            <a:endParaRPr lang="es-ES">
              <a:solidFill>
                <a:srgbClr val="FFFFFF"/>
              </a:solidFill>
              <a:latin typeface="Calibri" pitchFamily="-60" charset="0"/>
            </a:endParaRPr>
          </a:p>
        </p:txBody>
      </p:sp>
      <p:sp>
        <p:nvSpPr>
          <p:cNvPr id="72" name="Rectangle 71"/>
          <p:cNvSpPr>
            <a:spLocks noChangeArrowheads="1"/>
          </p:cNvSpPr>
          <p:nvPr userDrawn="1"/>
        </p:nvSpPr>
        <p:spPr bwMode="auto">
          <a:xfrm>
            <a:off x="1566863" y="0"/>
            <a:ext cx="1481137" cy="1371600"/>
          </a:xfrm>
          <a:prstGeom prst="rect">
            <a:avLst/>
          </a:prstGeom>
          <a:solidFill>
            <a:srgbClr val="EF4144"/>
          </a:solidFill>
          <a:ln w="9525">
            <a:noFill/>
            <a:miter lim="800000"/>
            <a:headEnd/>
            <a:tailEnd/>
          </a:ln>
          <a:effectLst>
            <a:outerShdw dist="38100" dir="2700000" rotWithShape="0">
              <a:srgbClr val="808080">
                <a:alpha val="25000"/>
              </a:srgbClr>
            </a:outerShdw>
          </a:effectLst>
        </p:spPr>
        <p:txBody>
          <a:bodyPr anchor="ctr"/>
          <a:lstStyle/>
          <a:p>
            <a:pPr>
              <a:defRPr/>
            </a:pPr>
            <a:endParaRPr lang="es-ES">
              <a:solidFill>
                <a:srgbClr val="FFFFFF"/>
              </a:solidFill>
              <a:latin typeface="Calibri" pitchFamily="-60" charset="0"/>
            </a:endParaRPr>
          </a:p>
        </p:txBody>
      </p:sp>
      <p:pic>
        <p:nvPicPr>
          <p:cNvPr id="2055" name="1.png" descr="/Users/CDEB/Pictures/1.png"/>
          <p:cNvPicPr>
            <a:picLocks noChangeAspect="1"/>
          </p:cNvPicPr>
          <p:nvPr userDrawn="1"/>
        </p:nvPicPr>
        <p:blipFill>
          <a:blip r:embed="rId9" r:link="rId10"/>
          <a:srcRect/>
          <a:stretch>
            <a:fillRect/>
          </a:stretch>
        </p:blipFill>
        <p:spPr bwMode="auto">
          <a:xfrm>
            <a:off x="1566863" y="3430588"/>
            <a:ext cx="13843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6" name="3.png" descr="/Users/CDEB/Pictures/3.png"/>
          <p:cNvPicPr>
            <a:picLocks noChangeAspect="1"/>
          </p:cNvPicPr>
          <p:nvPr userDrawn="1"/>
        </p:nvPicPr>
        <p:blipFill>
          <a:blip r:embed="rId11" r:link="rId12"/>
          <a:srcRect/>
          <a:stretch>
            <a:fillRect/>
          </a:stretch>
        </p:blipFill>
        <p:spPr bwMode="auto">
          <a:xfrm>
            <a:off x="1566863" y="6400800"/>
            <a:ext cx="2071687" cy="29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dk1" tx1="lt1" bg2="dk2" tx2="lt2" accent1="accent1" accent2="accent2" accent3="accent3" accent4="accent4" accent5="accent5" accent6="accent6" hlink="hlink" folHlink="folHlink"/>
  <p:sldLayoutIdLst>
    <p:sldLayoutId id="2147483968" r:id="rId1"/>
    <p:sldLayoutId id="2147483969" r:id="rId2"/>
    <p:sldLayoutId id="2147483970" r:id="rId3"/>
    <p:sldLayoutId id="2147483971" r:id="rId4"/>
    <p:sldLayoutId id="2147483972" r:id="rId5"/>
    <p:sldLayoutId id="2147483982" r:id="rId6"/>
  </p:sldLayoutIdLst>
  <p:hf hdr="0" ftr="0" dt="0"/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ヒラギノ角ゴ Pro W3" charset="-128"/>
          <a:cs typeface="ヒラギノ角ゴ Pro W3" charset="-128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ヒラギノ角ゴ Pro W3" charset="-128"/>
          <a:cs typeface="ヒラギノ角ゴ Pro W3" charset="-128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ヒラギノ角ゴ Pro W3" charset="-128"/>
          <a:cs typeface="ヒラギノ角ゴ Pro W3" charset="-128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ヒラギノ角ゴ Pro W3" charset="-128"/>
          <a:cs typeface="ヒラギノ角ゴ Pro W3" charset="-128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ヒラギノ角ゴ Pro W3" charset="-128"/>
          <a:cs typeface="ヒラギノ角ゴ Pro W3" charset="-128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ヒラギノ角ゴ Pro W3" charset="-128"/>
          <a:cs typeface="ヒラギノ角ゴ Pro W3" charset="-128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ヒラギノ角ゴ Pro W3" charset="-128"/>
          <a:cs typeface="ヒラギノ角ゴ Pro W3" charset="-128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ヒラギノ角ゴ Pro W3" charset="-128"/>
          <a:cs typeface="ヒラギノ角ゴ Pro W3" charset="-128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ヒラギノ角ゴ Pro W3" charset="-128"/>
          <a:cs typeface="ヒラギノ角ゴ Pro W3" charset="-128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ヒラギノ角ゴ Pro W3" charset="-128"/>
          <a:cs typeface="ヒラギノ角ゴ Pro W3" charset="-128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ヒラギノ角ゴ Pro W3" charset="-128"/>
          <a:cs typeface="ヒラギノ角ゴ Pro W3" charset="0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ヒラギノ角ゴ Pro W3" charset="-128"/>
          <a:cs typeface="ヒラギノ角ゴ Pro W3" charset="0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ヒラギノ角ゴ Pro W3" charset="-128"/>
          <a:cs typeface="ヒラギノ角ゴ Pro W3" charset="0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ヒラギノ角ゴ Pro W3" charset="-128"/>
          <a:cs typeface="ヒラギノ角ゴ Pro W3" charset="0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Placeholder 1"/>
          <p:cNvSpPr>
            <a:spLocks noGrp="1"/>
          </p:cNvSpPr>
          <p:nvPr>
            <p:ph type="title"/>
          </p:nvPr>
        </p:nvSpPr>
        <p:spPr bwMode="auto">
          <a:xfrm>
            <a:off x="152400" y="152400"/>
            <a:ext cx="8164513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3075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52400" y="1477963"/>
            <a:ext cx="8177213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183313" y="6527800"/>
            <a:ext cx="2133600" cy="19367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000">
                <a:solidFill>
                  <a:srgbClr val="898989"/>
                </a:solidFill>
                <a:latin typeface="Verdana" pitchFamily="-60" charset="0"/>
              </a:defRPr>
            </a:lvl1pPr>
          </a:lstStyle>
          <a:p>
            <a:pPr>
              <a:defRPr/>
            </a:pPr>
            <a:fld id="{96681552-E305-4403-A875-1CC562B4045A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  <p:sp>
        <p:nvSpPr>
          <p:cNvPr id="7" name="Rectangle 6"/>
          <p:cNvSpPr>
            <a:spLocks noChangeArrowheads="1"/>
          </p:cNvSpPr>
          <p:nvPr userDrawn="1"/>
        </p:nvSpPr>
        <p:spPr bwMode="auto">
          <a:xfrm>
            <a:off x="8413750" y="-6350"/>
            <a:ext cx="284163" cy="866775"/>
          </a:xfrm>
          <a:prstGeom prst="rect">
            <a:avLst/>
          </a:prstGeom>
          <a:solidFill>
            <a:srgbClr val="006CB7"/>
          </a:solidFill>
          <a:ln w="9525">
            <a:noFill/>
            <a:miter lim="800000"/>
            <a:headEnd/>
            <a:tailEnd/>
          </a:ln>
          <a:effectLst>
            <a:outerShdw dist="38100" dir="2700000" algn="br" rotWithShape="0">
              <a:srgbClr val="808080">
                <a:alpha val="25000"/>
              </a:srgbClr>
            </a:outerShdw>
          </a:effectLst>
        </p:spPr>
        <p:txBody>
          <a:bodyPr anchor="ctr"/>
          <a:lstStyle/>
          <a:p>
            <a:pPr>
              <a:defRPr/>
            </a:pPr>
            <a:endParaRPr lang="es-ES">
              <a:solidFill>
                <a:srgbClr val="FFFFFF"/>
              </a:solidFill>
              <a:latin typeface="Calibri" pitchFamily="-60" charset="0"/>
            </a:endParaRPr>
          </a:p>
        </p:txBody>
      </p:sp>
      <p:sp>
        <p:nvSpPr>
          <p:cNvPr id="8" name="Rectangle 7"/>
          <p:cNvSpPr>
            <a:spLocks noChangeArrowheads="1"/>
          </p:cNvSpPr>
          <p:nvPr userDrawn="1"/>
        </p:nvSpPr>
        <p:spPr bwMode="auto">
          <a:xfrm>
            <a:off x="8697913" y="0"/>
            <a:ext cx="347662" cy="860425"/>
          </a:xfrm>
          <a:prstGeom prst="rect">
            <a:avLst/>
          </a:prstGeom>
          <a:solidFill>
            <a:srgbClr val="EF4144"/>
          </a:solidFill>
          <a:ln w="9525">
            <a:noFill/>
            <a:miter lim="800000"/>
            <a:headEnd/>
            <a:tailEnd/>
          </a:ln>
          <a:effectLst>
            <a:outerShdw dist="38100" dir="2700000" rotWithShape="0">
              <a:srgbClr val="808080">
                <a:alpha val="25000"/>
              </a:srgbClr>
            </a:outerShdw>
          </a:effectLst>
        </p:spPr>
        <p:txBody>
          <a:bodyPr anchor="ctr"/>
          <a:lstStyle/>
          <a:p>
            <a:pPr>
              <a:defRPr/>
            </a:pPr>
            <a:endParaRPr lang="es-ES">
              <a:solidFill>
                <a:srgbClr val="FFFFFF"/>
              </a:solidFill>
              <a:latin typeface="Calibri" pitchFamily="-60" charset="0"/>
            </a:endParaRPr>
          </a:p>
        </p:txBody>
      </p:sp>
      <p:sp>
        <p:nvSpPr>
          <p:cNvPr id="10" name="Rectangle 9"/>
          <p:cNvSpPr>
            <a:spLocks noChangeArrowheads="1"/>
          </p:cNvSpPr>
          <p:nvPr userDrawn="1"/>
        </p:nvSpPr>
        <p:spPr bwMode="auto">
          <a:xfrm>
            <a:off x="8413750" y="6400800"/>
            <a:ext cx="284163" cy="457200"/>
          </a:xfrm>
          <a:prstGeom prst="rect">
            <a:avLst/>
          </a:prstGeom>
          <a:solidFill>
            <a:srgbClr val="006CB7"/>
          </a:solidFill>
          <a:ln w="9525">
            <a:noFill/>
            <a:miter lim="800000"/>
            <a:headEnd/>
            <a:tailEnd/>
          </a:ln>
          <a:effectLst>
            <a:outerShdw dist="38100" dir="12899965" algn="br" rotWithShape="0">
              <a:srgbClr val="808080">
                <a:alpha val="25000"/>
              </a:srgbClr>
            </a:outerShdw>
          </a:effectLst>
        </p:spPr>
        <p:txBody>
          <a:bodyPr anchor="ctr"/>
          <a:lstStyle/>
          <a:p>
            <a:pPr>
              <a:defRPr/>
            </a:pPr>
            <a:endParaRPr lang="es-ES">
              <a:solidFill>
                <a:srgbClr val="FFFFFF"/>
              </a:solidFill>
              <a:latin typeface="Calibri" pitchFamily="-60" charset="0"/>
            </a:endParaRPr>
          </a:p>
        </p:txBody>
      </p:sp>
      <p:sp>
        <p:nvSpPr>
          <p:cNvPr id="11" name="Rectangle 10"/>
          <p:cNvSpPr>
            <a:spLocks noChangeArrowheads="1"/>
          </p:cNvSpPr>
          <p:nvPr userDrawn="1"/>
        </p:nvSpPr>
        <p:spPr bwMode="auto">
          <a:xfrm>
            <a:off x="8697913" y="6400800"/>
            <a:ext cx="347662" cy="457200"/>
          </a:xfrm>
          <a:prstGeom prst="rect">
            <a:avLst/>
          </a:prstGeom>
          <a:solidFill>
            <a:srgbClr val="EF4144"/>
          </a:solidFill>
          <a:ln w="9525">
            <a:noFill/>
            <a:miter lim="800000"/>
            <a:headEnd/>
            <a:tailEnd/>
          </a:ln>
          <a:effectLst>
            <a:outerShdw dist="38100" dir="12899965" rotWithShape="0">
              <a:srgbClr val="808080">
                <a:alpha val="25000"/>
              </a:srgbClr>
            </a:outerShdw>
          </a:effectLst>
        </p:spPr>
        <p:txBody>
          <a:bodyPr anchor="ctr"/>
          <a:lstStyle/>
          <a:p>
            <a:pPr>
              <a:defRPr/>
            </a:pPr>
            <a:endParaRPr lang="es-ES">
              <a:solidFill>
                <a:srgbClr val="FFFFFF"/>
              </a:solidFill>
              <a:latin typeface="Calibri" pitchFamily="-60" charset="0"/>
            </a:endParaRPr>
          </a:p>
        </p:txBody>
      </p:sp>
      <p:sp>
        <p:nvSpPr>
          <p:cNvPr id="12" name="CuadroTexto 11"/>
          <p:cNvSpPr txBox="1"/>
          <p:nvPr userDrawn="1"/>
        </p:nvSpPr>
        <p:spPr>
          <a:xfrm>
            <a:off x="133350" y="6494463"/>
            <a:ext cx="2762250" cy="2460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s-ES_tradnl" sz="1000">
                <a:solidFill>
                  <a:srgbClr val="7F7F7F"/>
                </a:solidFill>
                <a:latin typeface="Verdana" pitchFamily="-60" charset="0"/>
              </a:rPr>
              <a:t>Gobierno de Chile / Ministerio de Salud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73" r:id="rId1"/>
    <p:sldLayoutId id="2147483974" r:id="rId2"/>
    <p:sldLayoutId id="2147483983" r:id="rId3"/>
    <p:sldLayoutId id="2147483975" r:id="rId4"/>
    <p:sldLayoutId id="2147483984" r:id="rId5"/>
    <p:sldLayoutId id="2147483976" r:id="rId6"/>
    <p:sldLayoutId id="2147483977" r:id="rId7"/>
    <p:sldLayoutId id="2147483978" r:id="rId8"/>
    <p:sldLayoutId id="2147483979" r:id="rId9"/>
    <p:sldLayoutId id="2147483980" r:id="rId10"/>
    <p:sldLayoutId id="2147483981" r:id="rId11"/>
  </p:sldLayoutIdLst>
  <p:hf hdr="0" ftr="0" dt="0"/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2400" kern="1200">
          <a:solidFill>
            <a:srgbClr val="006CB7"/>
          </a:solidFill>
          <a:latin typeface="Verdana"/>
          <a:ea typeface="ヒラギノ角ゴ Pro W3" charset="-128"/>
          <a:cs typeface="Verdana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rgbClr val="006CB7"/>
          </a:solidFill>
          <a:latin typeface="Verdana" charset="0"/>
          <a:ea typeface="ヒラギノ角ゴ Pro W3" charset="-128"/>
          <a:cs typeface="Verdana" pitchFamily="34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rgbClr val="006CB7"/>
          </a:solidFill>
          <a:latin typeface="Verdana" charset="0"/>
          <a:ea typeface="ヒラギノ角ゴ Pro W3" charset="-128"/>
          <a:cs typeface="Verdana" pitchFamily="34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rgbClr val="006CB7"/>
          </a:solidFill>
          <a:latin typeface="Verdana" charset="0"/>
          <a:ea typeface="ヒラギノ角ゴ Pro W3" charset="-128"/>
          <a:cs typeface="Verdana" pitchFamily="34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rgbClr val="006CB7"/>
          </a:solidFill>
          <a:latin typeface="Verdana" charset="0"/>
          <a:ea typeface="ヒラギノ角ゴ Pro W3" charset="-128"/>
          <a:cs typeface="Verdana" pitchFamily="34" charset="0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2400">
          <a:solidFill>
            <a:srgbClr val="006CB7"/>
          </a:solidFill>
          <a:latin typeface="Verdana" charset="0"/>
          <a:ea typeface="ヒラギノ角ゴ Pro W3" charset="-128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2400">
          <a:solidFill>
            <a:srgbClr val="006CB7"/>
          </a:solidFill>
          <a:latin typeface="Verdana" charset="0"/>
          <a:ea typeface="ヒラギノ角ゴ Pro W3" charset="-128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2400">
          <a:solidFill>
            <a:srgbClr val="006CB7"/>
          </a:solidFill>
          <a:latin typeface="Verdana" charset="0"/>
          <a:ea typeface="ヒラギノ角ゴ Pro W3" charset="-128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2400">
          <a:solidFill>
            <a:srgbClr val="006CB7"/>
          </a:solidFill>
          <a:latin typeface="Verdana" charset="0"/>
          <a:ea typeface="ヒラギノ角ゴ Pro W3" charset="-128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000" kern="1200">
          <a:solidFill>
            <a:srgbClr val="595959"/>
          </a:solidFill>
          <a:latin typeface="Verdana"/>
          <a:ea typeface="ヒラギノ角ゴ Pro W3" charset="-128"/>
          <a:cs typeface="Verdana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rgbClr val="595959"/>
          </a:solidFill>
          <a:latin typeface="Verdana"/>
          <a:ea typeface="ヒラギノ角ゴ Pro W3" charset="-128"/>
          <a:cs typeface="Verdana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1600" kern="1200">
          <a:solidFill>
            <a:srgbClr val="595959"/>
          </a:solidFill>
          <a:latin typeface="Verdana"/>
          <a:ea typeface="ヒラギノ角ゴ Pro W3" charset="-128"/>
          <a:cs typeface="Verdana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1400" kern="1200">
          <a:solidFill>
            <a:srgbClr val="595959"/>
          </a:solidFill>
          <a:latin typeface="Verdana"/>
          <a:ea typeface="ヒラギノ角ゴ Pro W3" charset="-128"/>
          <a:cs typeface="Verdana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400" kern="1200">
          <a:solidFill>
            <a:srgbClr val="595959"/>
          </a:solidFill>
          <a:latin typeface="Verdana"/>
          <a:ea typeface="ヒラギノ角ゴ Pro W3" charset="-128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>
            <a:spLocks noChangeArrowheads="1"/>
          </p:cNvSpPr>
          <p:nvPr userDrawn="1"/>
        </p:nvSpPr>
        <p:spPr bwMode="auto">
          <a:xfrm>
            <a:off x="7153275" y="0"/>
            <a:ext cx="1990725" cy="66294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>
            <a:outerShdw dist="38100" dir="5640026" rotWithShape="0">
              <a:srgbClr val="808080">
                <a:alpha val="25000"/>
              </a:srgbClr>
            </a:outerShdw>
          </a:effectLst>
        </p:spPr>
        <p:txBody>
          <a:bodyPr anchor="ctr"/>
          <a:lstStyle/>
          <a:p>
            <a:pPr>
              <a:defRPr/>
            </a:pPr>
            <a:endParaRPr lang="es-ES">
              <a:solidFill>
                <a:srgbClr val="FFFFFF"/>
              </a:solidFill>
              <a:latin typeface="Calibri" pitchFamily="-60" charset="0"/>
            </a:endParaRPr>
          </a:p>
        </p:txBody>
      </p:sp>
      <p:pic>
        <p:nvPicPr>
          <p:cNvPr id="4099" name="logoMINSAL.jpg" descr="/Users/CDEB/Desktop/logoMINSAL.jpg"/>
          <p:cNvPicPr>
            <a:picLocks noChangeAspect="1"/>
          </p:cNvPicPr>
          <p:nvPr userDrawn="1"/>
        </p:nvPicPr>
        <p:blipFill>
          <a:blip r:embed="rId13" r:link="rId14"/>
          <a:srcRect/>
          <a:stretch>
            <a:fillRect/>
          </a:stretch>
        </p:blipFill>
        <p:spPr bwMode="auto">
          <a:xfrm>
            <a:off x="7153275" y="2286000"/>
            <a:ext cx="1990725" cy="181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Rectangle 14"/>
          <p:cNvSpPr/>
          <p:nvPr userDrawn="1"/>
        </p:nvSpPr>
        <p:spPr>
          <a:xfrm>
            <a:off x="0" y="6629400"/>
            <a:ext cx="9144000" cy="228600"/>
          </a:xfrm>
          <a:prstGeom prst="rect">
            <a:avLst/>
          </a:prstGeom>
          <a:solidFill>
            <a:srgbClr val="EF41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s-ES">
              <a:solidFill>
                <a:srgbClr val="FFFFFF"/>
              </a:solidFill>
              <a:ea typeface="ヒラギノ角ゴ Pro W3" pitchFamily="-60" charset="-128"/>
            </a:endParaRPr>
          </a:p>
        </p:txBody>
      </p:sp>
      <p:sp>
        <p:nvSpPr>
          <p:cNvPr id="13" name="Rectangle 12"/>
          <p:cNvSpPr>
            <a:spLocks noChangeArrowheads="1"/>
          </p:cNvSpPr>
          <p:nvPr userDrawn="1"/>
        </p:nvSpPr>
        <p:spPr bwMode="auto">
          <a:xfrm>
            <a:off x="4763" y="0"/>
            <a:ext cx="7148512" cy="6629400"/>
          </a:xfrm>
          <a:prstGeom prst="rect">
            <a:avLst/>
          </a:prstGeom>
          <a:solidFill>
            <a:srgbClr val="006CB7"/>
          </a:solidFill>
          <a:ln w="9525">
            <a:noFill/>
            <a:miter lim="800000"/>
            <a:headEnd/>
            <a:tailEnd/>
          </a:ln>
          <a:effectLst>
            <a:outerShdw dist="38100" dir="3779989" algn="br" rotWithShape="0">
              <a:srgbClr val="808080">
                <a:alpha val="70000"/>
              </a:srgbClr>
            </a:outerShdw>
          </a:effectLst>
        </p:spPr>
        <p:txBody>
          <a:bodyPr anchor="ctr"/>
          <a:lstStyle/>
          <a:p>
            <a:pPr>
              <a:defRPr/>
            </a:pPr>
            <a:endParaRPr lang="es-ES">
              <a:solidFill>
                <a:srgbClr val="FFFFFF"/>
              </a:solidFill>
              <a:latin typeface="Calibri" pitchFamily="-60" charset="0"/>
            </a:endParaRPr>
          </a:p>
        </p:txBody>
      </p:sp>
      <p:sp>
        <p:nvSpPr>
          <p:cNvPr id="4102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525713"/>
            <a:ext cx="6477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85" r:id="rId1"/>
    <p:sldLayoutId id="2147483986" r:id="rId2"/>
    <p:sldLayoutId id="2147483987" r:id="rId3"/>
    <p:sldLayoutId id="2147483988" r:id="rId4"/>
    <p:sldLayoutId id="2147483989" r:id="rId5"/>
    <p:sldLayoutId id="2147483990" r:id="rId6"/>
    <p:sldLayoutId id="2147483991" r:id="rId7"/>
    <p:sldLayoutId id="2147483992" r:id="rId8"/>
    <p:sldLayoutId id="2147483993" r:id="rId9"/>
    <p:sldLayoutId id="2147483994" r:id="rId10"/>
    <p:sldLayoutId id="2147483995" r:id="rId11"/>
  </p:sldLayoutIdLst>
  <p:hf hdr="0" ftr="0" dt="0"/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4400" b="1" kern="1200">
          <a:solidFill>
            <a:schemeClr val="tx1"/>
          </a:solidFill>
          <a:latin typeface="Verdana"/>
          <a:ea typeface="ヒラギノ角ゴ Pro W3" charset="-128"/>
          <a:cs typeface="Verdana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Verdana" charset="0"/>
          <a:ea typeface="ヒラギノ角ゴ Pro W3" charset="-128"/>
          <a:cs typeface="Verdana" pitchFamily="34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Verdana" charset="0"/>
          <a:ea typeface="ヒラギノ角ゴ Pro W3" charset="-128"/>
          <a:cs typeface="Verdana" pitchFamily="34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Verdana" charset="0"/>
          <a:ea typeface="ヒラギノ角ゴ Pro W3" charset="-128"/>
          <a:cs typeface="Verdana" pitchFamily="34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Verdana" charset="0"/>
          <a:ea typeface="ヒラギノ角ゴ Pro W3" charset="-128"/>
          <a:cs typeface="Verdana" pitchFamily="34" charset="0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Verdana" charset="0"/>
          <a:ea typeface="ヒラギノ角ゴ Pro W3" charset="-128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Verdana" charset="0"/>
          <a:ea typeface="ヒラギノ角ゴ Pro W3" charset="-128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Verdana" charset="0"/>
          <a:ea typeface="ヒラギノ角ゴ Pro W3" charset="-128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Verdana" charset="0"/>
          <a:ea typeface="ヒラギノ角ゴ Pro W3" charset="-128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ヒラギノ角ゴ Pro W3" charset="-128"/>
          <a:cs typeface="ヒラギノ角ゴ Pro W3" charset="-128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ヒラギノ角ゴ Pro W3" charset="-128"/>
          <a:cs typeface="ヒラギノ角ゴ Pro W3" charset="0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ヒラギノ角ゴ Pro W3" charset="-128"/>
          <a:cs typeface="ヒラギノ角ゴ Pro W3" charset="0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ヒラギノ角ゴ Pro W3" charset="-128"/>
          <a:cs typeface="ヒラギノ角ゴ Pro W3" charset="0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ヒラギノ角ゴ Pro W3" charset="-128"/>
          <a:cs typeface="ヒラギノ角ゴ Pro W3" charset="0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Hoja_de_c_lculo_de_Microsoft_Office_Excel1.xls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.v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 txBox="1">
            <a:spLocks/>
          </p:cNvSpPr>
          <p:nvPr/>
        </p:nvSpPr>
        <p:spPr bwMode="auto">
          <a:xfrm>
            <a:off x="457200" y="1600200"/>
            <a:ext cx="7772400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es-ES_tradnl" sz="3200" b="1">
                <a:solidFill>
                  <a:srgbClr val="FFFFFF"/>
                </a:solidFill>
                <a:latin typeface="Verdana" pitchFamily="34" charset="0"/>
                <a:sym typeface="Verdana Bold" charset="0"/>
              </a:rPr>
              <a:t>Gestión de Incidencias</a:t>
            </a:r>
          </a:p>
        </p:txBody>
      </p:sp>
      <p:sp>
        <p:nvSpPr>
          <p:cNvPr id="19459" name="Subtitle 2"/>
          <p:cNvSpPr txBox="1">
            <a:spLocks/>
          </p:cNvSpPr>
          <p:nvPr/>
        </p:nvSpPr>
        <p:spPr bwMode="auto">
          <a:xfrm>
            <a:off x="457200" y="2667000"/>
            <a:ext cx="77724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  <a:buFont typeface="Arial" pitchFamily="34" charset="0"/>
              <a:buNone/>
            </a:pPr>
            <a:r>
              <a:rPr lang="es-ES_tradnl" sz="2400">
                <a:solidFill>
                  <a:srgbClr val="FFFFFF"/>
                </a:solidFill>
                <a:latin typeface="Verdana" pitchFamily="34" charset="0"/>
                <a:sym typeface="Verdana" pitchFamily="34" charset="0"/>
              </a:rPr>
              <a:t>Distribución y Tiempos</a:t>
            </a:r>
          </a:p>
          <a:p>
            <a:pPr>
              <a:spcBef>
                <a:spcPct val="20000"/>
              </a:spcBef>
              <a:buFont typeface="Arial" pitchFamily="34" charset="0"/>
              <a:buNone/>
            </a:pPr>
            <a:endParaRPr lang="en-US" sz="2400">
              <a:solidFill>
                <a:srgbClr val="FFFFFF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3 Marcador de número de diapositiva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fld id="{36469891-536F-45D7-B29C-CEE69FDCBB2F}" type="slidenum">
              <a:rPr lang="es-ES" smtClean="0">
                <a:latin typeface="Arial" pitchFamily="34" charset="0"/>
              </a:rPr>
              <a:pPr/>
              <a:t>10</a:t>
            </a:fld>
            <a:endParaRPr lang="es-ES" smtClean="0">
              <a:latin typeface="Arial" pitchFamily="34" charset="0"/>
            </a:endParaRPr>
          </a:p>
        </p:txBody>
      </p:sp>
      <p:sp>
        <p:nvSpPr>
          <p:cNvPr id="26627" name="3 Marcador de número de diapositiva"/>
          <p:cNvSpPr txBox="1">
            <a:spLocks/>
          </p:cNvSpPr>
          <p:nvPr/>
        </p:nvSpPr>
        <p:spPr bwMode="auto">
          <a:xfrm>
            <a:off x="8280400" y="6354763"/>
            <a:ext cx="863600" cy="217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defTabSz="914400" eaLnBrk="0" hangingPunct="0"/>
            <a:fld id="{C0B53D18-9A07-4609-AFF1-DA493AE3D0C7}" type="slidenum">
              <a:rPr lang="es-ES" sz="800">
                <a:solidFill>
                  <a:srgbClr val="FFFFFF"/>
                </a:solidFill>
                <a:ea typeface="ＭＳ Ｐゴシック"/>
                <a:cs typeface="ＭＳ Ｐゴシック"/>
              </a:rPr>
              <a:pPr defTabSz="914400" eaLnBrk="0" hangingPunct="0"/>
              <a:t>10</a:t>
            </a:fld>
            <a:endParaRPr lang="es-ES" sz="800">
              <a:solidFill>
                <a:srgbClr val="FFFFFF"/>
              </a:solidFill>
              <a:ea typeface="ＭＳ Ｐゴシック"/>
              <a:cs typeface="ＭＳ Ｐゴシック"/>
            </a:endParaRPr>
          </a:p>
        </p:txBody>
      </p:sp>
      <p:sp>
        <p:nvSpPr>
          <p:cNvPr id="26628" name="3 Marcador de número de diapositiva"/>
          <p:cNvSpPr txBox="1">
            <a:spLocks/>
          </p:cNvSpPr>
          <p:nvPr/>
        </p:nvSpPr>
        <p:spPr bwMode="auto">
          <a:xfrm>
            <a:off x="8280400" y="6354763"/>
            <a:ext cx="863600" cy="217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defTabSz="914400" eaLnBrk="0" hangingPunct="0"/>
            <a:fld id="{2BF15B21-7A40-46B3-9E06-28710526871F}" type="slidenum">
              <a:rPr lang="es-ES" sz="800">
                <a:solidFill>
                  <a:srgbClr val="FFFFFF"/>
                </a:solidFill>
                <a:ea typeface="ＭＳ Ｐゴシック"/>
                <a:cs typeface="ＭＳ Ｐゴシック"/>
              </a:rPr>
              <a:pPr defTabSz="914400" eaLnBrk="0" hangingPunct="0"/>
              <a:t>10</a:t>
            </a:fld>
            <a:endParaRPr lang="es-ES" sz="800">
              <a:solidFill>
                <a:srgbClr val="FFFFFF"/>
              </a:solidFill>
              <a:ea typeface="ＭＳ Ｐゴシック"/>
              <a:cs typeface="ＭＳ Ｐゴシック"/>
            </a:endParaRPr>
          </a:p>
        </p:txBody>
      </p:sp>
      <p:sp>
        <p:nvSpPr>
          <p:cNvPr id="26629" name="3 Marcador de número de diapositiva"/>
          <p:cNvSpPr txBox="1">
            <a:spLocks/>
          </p:cNvSpPr>
          <p:nvPr/>
        </p:nvSpPr>
        <p:spPr bwMode="auto">
          <a:xfrm>
            <a:off x="8280400" y="6354763"/>
            <a:ext cx="863600" cy="217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defTabSz="914400" eaLnBrk="0" hangingPunct="0"/>
            <a:fld id="{89CA52E1-D9DB-4C6E-954C-0DBA0B086A62}" type="slidenum">
              <a:rPr lang="es-ES" sz="800">
                <a:solidFill>
                  <a:srgbClr val="FFFFFF"/>
                </a:solidFill>
                <a:ea typeface="ＭＳ Ｐゴシック"/>
                <a:cs typeface="ＭＳ Ｐゴシック"/>
              </a:rPr>
              <a:pPr defTabSz="914400" eaLnBrk="0" hangingPunct="0"/>
              <a:t>10</a:t>
            </a:fld>
            <a:endParaRPr lang="es-ES" sz="800">
              <a:solidFill>
                <a:srgbClr val="FFFFFF"/>
              </a:solidFill>
              <a:ea typeface="ＭＳ Ｐゴシック"/>
              <a:cs typeface="ＭＳ Ｐゴシック"/>
            </a:endParaRPr>
          </a:p>
        </p:txBody>
      </p:sp>
      <p:sp>
        <p:nvSpPr>
          <p:cNvPr id="26630" name="3 Marcador de número de diapositiva"/>
          <p:cNvSpPr txBox="1">
            <a:spLocks/>
          </p:cNvSpPr>
          <p:nvPr/>
        </p:nvSpPr>
        <p:spPr bwMode="auto">
          <a:xfrm>
            <a:off x="8280400" y="6354763"/>
            <a:ext cx="863600" cy="217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defTabSz="914400" eaLnBrk="0" hangingPunct="0"/>
            <a:fld id="{68D2C7D8-7BA6-4C35-BF89-185662B97FBB}" type="slidenum">
              <a:rPr lang="es-ES" sz="800">
                <a:solidFill>
                  <a:srgbClr val="FFFFFF"/>
                </a:solidFill>
                <a:ea typeface="ＭＳ Ｐゴシック"/>
                <a:cs typeface="ＭＳ Ｐゴシック"/>
              </a:rPr>
              <a:pPr defTabSz="914400" eaLnBrk="0" hangingPunct="0"/>
              <a:t>10</a:t>
            </a:fld>
            <a:endParaRPr lang="es-ES" sz="800">
              <a:solidFill>
                <a:srgbClr val="FFFFFF"/>
              </a:solidFill>
              <a:ea typeface="ＭＳ Ｐゴシック"/>
              <a:cs typeface="ＭＳ Ｐゴシック"/>
            </a:endParaRPr>
          </a:p>
        </p:txBody>
      </p:sp>
      <p:pic>
        <p:nvPicPr>
          <p:cNvPr id="26631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7850" y="1268413"/>
            <a:ext cx="7773988" cy="4868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32" name="Rectangle 4"/>
          <p:cNvSpPr>
            <a:spLocks noChangeArrowheads="1"/>
          </p:cNvSpPr>
          <p:nvPr/>
        </p:nvSpPr>
        <p:spPr bwMode="auto">
          <a:xfrm>
            <a:off x="647700" y="404813"/>
            <a:ext cx="6273800" cy="61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es-ES" sz="2800"/>
              <a:t>Registro de Incidencia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ítulo 3"/>
          <p:cNvSpPr>
            <a:spLocks noGrp="1"/>
          </p:cNvSpPr>
          <p:nvPr>
            <p:ph type="title" idx="4294967295"/>
          </p:nvPr>
        </p:nvSpPr>
        <p:spPr bwMode="auto">
          <a:xfrm>
            <a:off x="287524" y="368871"/>
            <a:ext cx="8569139" cy="86388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s-ES_tradnl" sz="4000" dirty="0" smtClean="0">
                <a:ea typeface="ヒラギノ角ゴ Pro W3" pitchFamily="-60" charset="-128"/>
              </a:rPr>
              <a:t>N° </a:t>
            </a:r>
            <a:r>
              <a:rPr lang="es-ES_tradnl" sz="4000" dirty="0" smtClean="0">
                <a:ea typeface="ヒラギノ角ゴ Pro W3" pitchFamily="-60" charset="-128"/>
              </a:rPr>
              <a:t>de </a:t>
            </a:r>
            <a:r>
              <a:rPr lang="es-ES_tradnl" sz="4000" dirty="0" smtClean="0">
                <a:ea typeface="ヒラギノ角ゴ Pro W3" pitchFamily="-60" charset="-128"/>
              </a:rPr>
              <a:t>Incidentes Cerrados en Periodo </a:t>
            </a:r>
            <a:endParaRPr lang="es-ES_tradnl" sz="3200" dirty="0" smtClean="0">
              <a:ea typeface="ヒラギノ角ゴ Pro W3" pitchFamily="-60" charset="-128"/>
            </a:endParaRPr>
          </a:p>
        </p:txBody>
      </p:sp>
      <p:sp>
        <p:nvSpPr>
          <p:cNvPr id="1028" name="Marcador de número de diapositiva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6183313" y="6527800"/>
            <a:ext cx="2133600" cy="19367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ctr"/>
          <a:lstStyle/>
          <a:p>
            <a:pPr algn="r"/>
            <a:fld id="{1274F3B5-17EE-4897-81DC-FD2853E13AE3}" type="slidenum">
              <a:rPr lang="en-US" sz="1000">
                <a:solidFill>
                  <a:srgbClr val="898989"/>
                </a:solidFill>
                <a:latin typeface="Verdana" pitchFamily="34" charset="0"/>
              </a:rPr>
              <a:pPr algn="r"/>
              <a:t>11</a:t>
            </a:fld>
            <a:endParaRPr lang="en-US" sz="1000">
              <a:solidFill>
                <a:srgbClr val="898989"/>
              </a:solidFill>
              <a:latin typeface="Verdana" pitchFamily="34" charset="0"/>
            </a:endParaRPr>
          </a:p>
        </p:txBody>
      </p:sp>
      <p:graphicFrame>
        <p:nvGraphicFramePr>
          <p:cNvPr id="5" name="1 Gráfico"/>
          <p:cNvGraphicFramePr/>
          <p:nvPr/>
        </p:nvGraphicFramePr>
        <p:xfrm>
          <a:off x="287524" y="1232756"/>
          <a:ext cx="8424935" cy="48245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ítulo 3"/>
          <p:cNvSpPr>
            <a:spLocks noGrp="1"/>
          </p:cNvSpPr>
          <p:nvPr>
            <p:ph type="title" idx="4294967295"/>
          </p:nvPr>
        </p:nvSpPr>
        <p:spPr bwMode="auto">
          <a:xfrm>
            <a:off x="457200" y="296863"/>
            <a:ext cx="8399463" cy="112077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s-ES_tradnl" smtClean="0">
                <a:ea typeface="ヒラギノ角ゴ Pro W3" pitchFamily="-60" charset="-128"/>
              </a:rPr>
              <a:t>Distribución de Incidentes</a:t>
            </a:r>
            <a:br>
              <a:rPr lang="es-ES_tradnl" smtClean="0">
                <a:ea typeface="ヒラギノ角ゴ Pro W3" pitchFamily="-60" charset="-128"/>
              </a:rPr>
            </a:br>
            <a:r>
              <a:rPr lang="es-ES_tradnl" sz="3200" smtClean="0">
                <a:ea typeface="ヒラギノ角ゴ Pro W3" pitchFamily="-60" charset="-128"/>
              </a:rPr>
              <a:t>Categoría y Periodo</a:t>
            </a:r>
          </a:p>
        </p:txBody>
      </p:sp>
      <p:sp>
        <p:nvSpPr>
          <p:cNvPr id="1028" name="Marcador de número de diapositiva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6183313" y="6527800"/>
            <a:ext cx="2133600" cy="19367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ctr"/>
          <a:lstStyle/>
          <a:p>
            <a:pPr algn="r"/>
            <a:fld id="{1274F3B5-17EE-4897-81DC-FD2853E13AE3}" type="slidenum">
              <a:rPr lang="en-US" sz="1000">
                <a:solidFill>
                  <a:srgbClr val="898989"/>
                </a:solidFill>
                <a:latin typeface="Verdana" pitchFamily="34" charset="0"/>
              </a:rPr>
              <a:pPr algn="r"/>
              <a:t>12</a:t>
            </a:fld>
            <a:endParaRPr lang="en-US" sz="1000">
              <a:solidFill>
                <a:srgbClr val="898989"/>
              </a:solidFill>
              <a:latin typeface="Verdana" pitchFamily="34" charset="0"/>
            </a:endParaRPr>
          </a:p>
        </p:txBody>
      </p:sp>
      <p:graphicFrame>
        <p:nvGraphicFramePr>
          <p:cNvPr id="1026" name="Object 6"/>
          <p:cNvGraphicFramePr>
            <a:graphicFrameLocks noChangeAspect="1"/>
          </p:cNvGraphicFramePr>
          <p:nvPr/>
        </p:nvGraphicFramePr>
        <p:xfrm>
          <a:off x="457200" y="2097088"/>
          <a:ext cx="8183563" cy="3708400"/>
        </p:xfrm>
        <a:graphic>
          <a:graphicData uri="http://schemas.openxmlformats.org/presentationml/2006/ole">
            <p:oleObj spid="_x0000_s1026" name="Hoja de cálculo" r:id="rId3" imgW="7096125" imgH="2486025" progId="Excel.Sheet.12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ítulo 3"/>
          <p:cNvSpPr>
            <a:spLocks noGrp="1"/>
          </p:cNvSpPr>
          <p:nvPr>
            <p:ph type="title" idx="4294967295"/>
          </p:nvPr>
        </p:nvSpPr>
        <p:spPr bwMode="auto">
          <a:xfrm>
            <a:off x="457200" y="296863"/>
            <a:ext cx="8399463" cy="112077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s-ES_tradnl" smtClean="0">
                <a:ea typeface="ヒラギノ角ゴ Pro W3" pitchFamily="-60" charset="-128"/>
              </a:rPr>
              <a:t>Distribución de Incidentes</a:t>
            </a:r>
            <a:br>
              <a:rPr lang="es-ES_tradnl" smtClean="0">
                <a:ea typeface="ヒラギノ角ゴ Pro W3" pitchFamily="-60" charset="-128"/>
              </a:rPr>
            </a:br>
            <a:r>
              <a:rPr lang="es-ES_tradnl" sz="3200" smtClean="0">
                <a:ea typeface="ヒラギノ角ゴ Pro W3" pitchFamily="-60" charset="-128"/>
              </a:rPr>
              <a:t>Categoría y Periodo</a:t>
            </a:r>
          </a:p>
        </p:txBody>
      </p:sp>
      <p:sp>
        <p:nvSpPr>
          <p:cNvPr id="27651" name="Marcador de número de diapositiva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6183313" y="6527800"/>
            <a:ext cx="2133600" cy="19367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ctr"/>
          <a:lstStyle/>
          <a:p>
            <a:pPr algn="r"/>
            <a:fld id="{45E9EB84-0A9E-481E-A250-077C6ACF6444}" type="slidenum">
              <a:rPr lang="en-US" sz="1000">
                <a:solidFill>
                  <a:srgbClr val="898989"/>
                </a:solidFill>
                <a:latin typeface="Verdana" pitchFamily="34" charset="0"/>
              </a:rPr>
              <a:pPr algn="r"/>
              <a:t>13</a:t>
            </a:fld>
            <a:endParaRPr lang="en-US" sz="1000">
              <a:solidFill>
                <a:srgbClr val="898989"/>
              </a:solidFill>
              <a:latin typeface="Verdana" pitchFamily="34" charset="0"/>
            </a:endParaRPr>
          </a:p>
        </p:txBody>
      </p:sp>
      <p:graphicFrame>
        <p:nvGraphicFramePr>
          <p:cNvPr id="5" name="6 Gráfico"/>
          <p:cNvGraphicFramePr/>
          <p:nvPr/>
        </p:nvGraphicFramePr>
        <p:xfrm>
          <a:off x="287525" y="1916832"/>
          <a:ext cx="8569138" cy="41702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ítulo 3"/>
          <p:cNvSpPr>
            <a:spLocks noGrp="1"/>
          </p:cNvSpPr>
          <p:nvPr>
            <p:ph type="title" idx="4294967295"/>
          </p:nvPr>
        </p:nvSpPr>
        <p:spPr bwMode="auto">
          <a:xfrm>
            <a:off x="287338" y="80963"/>
            <a:ext cx="6913562" cy="112077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s-ES_tradnl" smtClean="0">
                <a:ea typeface="ヒラギノ角ゴ Pro W3" pitchFamily="-60" charset="-128"/>
              </a:rPr>
              <a:t>Tiempo Promedio Solución</a:t>
            </a:r>
            <a:br>
              <a:rPr lang="es-ES_tradnl" smtClean="0">
                <a:ea typeface="ヒラギノ角ゴ Pro W3" pitchFamily="-60" charset="-128"/>
              </a:rPr>
            </a:br>
            <a:r>
              <a:rPr lang="es-ES_tradnl" sz="3200" smtClean="0">
                <a:ea typeface="ヒラギノ角ゴ Pro W3" pitchFamily="-60" charset="-128"/>
              </a:rPr>
              <a:t>Categoría Software</a:t>
            </a:r>
          </a:p>
        </p:txBody>
      </p:sp>
      <p:sp>
        <p:nvSpPr>
          <p:cNvPr id="28675" name="Marcador de número de diapositiva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6183313" y="6527800"/>
            <a:ext cx="2133600" cy="19367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ctr"/>
          <a:lstStyle/>
          <a:p>
            <a:pPr algn="r"/>
            <a:fld id="{27C4C14A-150F-402A-81A3-43F8F2A6CD75}" type="slidenum">
              <a:rPr lang="en-US" sz="1000">
                <a:solidFill>
                  <a:srgbClr val="898989"/>
                </a:solidFill>
                <a:latin typeface="Verdana" pitchFamily="34" charset="0"/>
              </a:rPr>
              <a:pPr algn="r"/>
              <a:t>14</a:t>
            </a:fld>
            <a:endParaRPr lang="en-US" sz="1000">
              <a:solidFill>
                <a:srgbClr val="898989"/>
              </a:solidFill>
              <a:latin typeface="Verdana" pitchFamily="34" charset="0"/>
            </a:endParaRPr>
          </a:p>
        </p:txBody>
      </p:sp>
      <p:graphicFrame>
        <p:nvGraphicFramePr>
          <p:cNvPr id="5" name="4 Tabla"/>
          <p:cNvGraphicFramePr>
            <a:graphicFrameLocks noGrp="1"/>
          </p:cNvGraphicFramePr>
          <p:nvPr/>
        </p:nvGraphicFramePr>
        <p:xfrm>
          <a:off x="6378575" y="873125"/>
          <a:ext cx="2369356" cy="2095500"/>
        </p:xfrm>
        <a:graphic>
          <a:graphicData uri="http://schemas.openxmlformats.org/drawingml/2006/table">
            <a:tbl>
              <a:tblPr/>
              <a:tblGrid>
                <a:gridCol w="1435619"/>
                <a:gridCol w="933737"/>
              </a:tblGrid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 dirty="0" err="1">
                          <a:solidFill>
                            <a:srgbClr val="FFFFFF"/>
                          </a:solidFill>
                          <a:latin typeface="Calibri"/>
                        </a:rPr>
                        <a:t>Periodo</a:t>
                      </a:r>
                      <a:endParaRPr lang="en-US" sz="1100" b="1" i="0" u="none" strike="noStrike" dirty="0">
                        <a:solidFill>
                          <a:srgbClr val="FFFFFF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D997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D997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97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latin typeface="Calibri"/>
                        </a:rPr>
                        <a:t>Software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D997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97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97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2010-08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D997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D997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97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5.66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D997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97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97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2010-09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D997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D997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97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6.54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D997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97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97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2010-10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D997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D997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97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6.95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D997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97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97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2010-11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D997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D997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97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6.88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D997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97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97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2010-12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D997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D997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97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5.26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D997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97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97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2011-01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D997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D997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97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8.18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D997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97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97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2011-02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D997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D997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97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6.47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D997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97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97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2011-03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D997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D997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97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8.14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D997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97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97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2011-04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D997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D997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97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8.89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D997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97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97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Promedio general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D997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D997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97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7.16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D997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97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97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6" name="1 Gráfico"/>
          <p:cNvGraphicFramePr/>
          <p:nvPr/>
        </p:nvGraphicFramePr>
        <p:xfrm>
          <a:off x="153181" y="3248980"/>
          <a:ext cx="8703482" cy="32788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ítulo 3"/>
          <p:cNvSpPr>
            <a:spLocks noGrp="1"/>
          </p:cNvSpPr>
          <p:nvPr>
            <p:ph type="title" idx="4294967295"/>
          </p:nvPr>
        </p:nvSpPr>
        <p:spPr bwMode="auto">
          <a:xfrm>
            <a:off x="287338" y="80963"/>
            <a:ext cx="8399462" cy="611187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s-ES_tradnl" sz="2800" smtClean="0">
                <a:ea typeface="ヒラギノ角ゴ Pro W3" pitchFamily="-60" charset="-128"/>
              </a:rPr>
              <a:t>Tiempo Promedio Solución: Organismo y Periodo</a:t>
            </a:r>
          </a:p>
        </p:txBody>
      </p:sp>
      <p:sp>
        <p:nvSpPr>
          <p:cNvPr id="29699" name="Marcador de número de diapositiva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6183313" y="6527800"/>
            <a:ext cx="2133600" cy="19367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ctr"/>
          <a:lstStyle/>
          <a:p>
            <a:pPr algn="r"/>
            <a:fld id="{76267B32-3BD8-41DD-925F-DE03773E9B35}" type="slidenum">
              <a:rPr lang="en-US" sz="1000">
                <a:solidFill>
                  <a:srgbClr val="898989"/>
                </a:solidFill>
                <a:latin typeface="Verdana" pitchFamily="34" charset="0"/>
              </a:rPr>
              <a:pPr algn="r"/>
              <a:t>15</a:t>
            </a:fld>
            <a:endParaRPr lang="en-US" sz="1000">
              <a:solidFill>
                <a:srgbClr val="898989"/>
              </a:solidFill>
              <a:latin typeface="Verdana" pitchFamily="34" charset="0"/>
            </a:endParaRPr>
          </a:p>
        </p:txBody>
      </p:sp>
      <p:graphicFrame>
        <p:nvGraphicFramePr>
          <p:cNvPr id="6" name="5 Tabla"/>
          <p:cNvGraphicFramePr>
            <a:graphicFrameLocks noGrp="1"/>
          </p:cNvGraphicFramePr>
          <p:nvPr/>
        </p:nvGraphicFramePr>
        <p:xfrm>
          <a:off x="287338" y="692150"/>
          <a:ext cx="8605142" cy="6093290"/>
        </p:xfrm>
        <a:graphic>
          <a:graphicData uri="http://schemas.openxmlformats.org/drawingml/2006/table">
            <a:tbl>
              <a:tblPr/>
              <a:tblGrid>
                <a:gridCol w="1919329"/>
                <a:gridCol w="630680"/>
                <a:gridCol w="630680"/>
                <a:gridCol w="630680"/>
                <a:gridCol w="630680"/>
                <a:gridCol w="630680"/>
                <a:gridCol w="630680"/>
                <a:gridCol w="630680"/>
                <a:gridCol w="630680"/>
                <a:gridCol w="630680"/>
                <a:gridCol w="1009693"/>
              </a:tblGrid>
              <a:tr h="174094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1" i="0" u="none" strike="noStrike" dirty="0" err="1">
                          <a:solidFill>
                            <a:srgbClr val="FFFFFF"/>
                          </a:solidFill>
                          <a:latin typeface="Calibri"/>
                        </a:rPr>
                        <a:t>Organismo</a:t>
                      </a:r>
                      <a:endParaRPr lang="en-US" sz="700" b="1" i="0" u="none" strike="noStrike" dirty="0">
                        <a:solidFill>
                          <a:srgbClr val="FFFFFF"/>
                        </a:solidFill>
                        <a:latin typeface="Calibri"/>
                      </a:endParaRPr>
                    </a:p>
                  </a:txBody>
                  <a:tcPr marL="5806" marR="5806" marT="5806" marB="0" anchor="b">
                    <a:lnL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1" i="0" u="none" strike="noStrike">
                          <a:solidFill>
                            <a:srgbClr val="FFFFFF"/>
                          </a:solidFill>
                          <a:latin typeface="Calibri"/>
                        </a:rPr>
                        <a:t>2010-08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1" i="0" u="none" strike="noStrike">
                          <a:solidFill>
                            <a:srgbClr val="FFFFFF"/>
                          </a:solidFill>
                          <a:latin typeface="Calibri"/>
                        </a:rPr>
                        <a:t>2010-09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1" i="0" u="none" strike="noStrike">
                          <a:solidFill>
                            <a:srgbClr val="FFFFFF"/>
                          </a:solidFill>
                          <a:latin typeface="Calibri"/>
                        </a:rPr>
                        <a:t>2010-10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1" i="0" u="none" strike="noStrike" dirty="0">
                          <a:solidFill>
                            <a:srgbClr val="FFFFFF"/>
                          </a:solidFill>
                          <a:latin typeface="Calibri"/>
                        </a:rPr>
                        <a:t>2010-11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1" i="0" u="none" strike="noStrike">
                          <a:solidFill>
                            <a:srgbClr val="FFFFFF"/>
                          </a:solidFill>
                          <a:latin typeface="Calibri"/>
                        </a:rPr>
                        <a:t>2010-12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1" i="0" u="none" strike="noStrike" dirty="0">
                          <a:solidFill>
                            <a:srgbClr val="FFFFFF"/>
                          </a:solidFill>
                          <a:latin typeface="Calibri"/>
                        </a:rPr>
                        <a:t>2011-01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1" i="0" u="none" strike="noStrike">
                          <a:solidFill>
                            <a:srgbClr val="FFFFFF"/>
                          </a:solidFill>
                          <a:latin typeface="Calibri"/>
                        </a:rPr>
                        <a:t>2011-02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1" i="0" u="none" strike="noStrike">
                          <a:solidFill>
                            <a:srgbClr val="FFFFFF"/>
                          </a:solidFill>
                          <a:latin typeface="Calibri"/>
                        </a:rPr>
                        <a:t>2011-03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1" i="0" u="none" strike="noStrike">
                          <a:solidFill>
                            <a:srgbClr val="FFFFFF"/>
                          </a:solidFill>
                          <a:latin typeface="Calibri"/>
                        </a:rPr>
                        <a:t>2011-04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1" i="0" u="none" strike="noStrike">
                          <a:solidFill>
                            <a:srgbClr val="FFFFFF"/>
                          </a:solidFill>
                          <a:latin typeface="Calibri"/>
                        </a:rPr>
                        <a:t>Prom. General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174094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002 - Fonasa</a:t>
                      </a:r>
                    </a:p>
                  </a:txBody>
                  <a:tcPr marL="5806" marR="5806" marT="5806" marB="0" anchor="b">
                    <a:lnL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12.11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14.24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12.78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11.50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7.35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9.64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9.96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9.21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8.02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10.80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174094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006 - Subsecretaria Salud Publica</a:t>
                      </a:r>
                    </a:p>
                  </a:txBody>
                  <a:tcPr marL="5806" marR="5806" marT="5806" marB="0" anchor="b">
                    <a:lnL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7.65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8.28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5.93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5.82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6.81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4.41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10.43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7.65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8.12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7.25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174094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011 - S.S. Arica</a:t>
                      </a:r>
                    </a:p>
                  </a:txBody>
                  <a:tcPr marL="5806" marR="5806" marT="5806" marB="0" anchor="b">
                    <a:lnL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12.23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6.36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3.20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3.68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3.97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7.17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8.59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13.18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8.63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7.68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174094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012 - S.S. Iquique</a:t>
                      </a:r>
                    </a:p>
                  </a:txBody>
                  <a:tcPr marL="5806" marR="5806" marT="5806" marB="0" anchor="b">
                    <a:lnL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7.43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9.86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3.90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16.15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5.96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10.16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4.40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8.22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8.13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8.36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174094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021 - S.S. Antofagasta</a:t>
                      </a:r>
                    </a:p>
                  </a:txBody>
                  <a:tcPr marL="5806" marR="5806" marT="5806" marB="0" anchor="b">
                    <a:lnL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4.97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6.03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7.25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5.43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5.93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5.18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4.10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6.40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6.73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5.77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174094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031 - S.S. Atacama</a:t>
                      </a:r>
                    </a:p>
                  </a:txBody>
                  <a:tcPr marL="5806" marR="5806" marT="5806" marB="0" anchor="b">
                    <a:lnL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8.17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5.56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1.10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5.82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4.57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8.45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5.21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10.05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4.39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6.33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174094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041 - S.S. Coquimbo</a:t>
                      </a:r>
                    </a:p>
                  </a:txBody>
                  <a:tcPr marL="5806" marR="5806" marT="5806" marB="0" anchor="b">
                    <a:lnL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9.38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6.43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4.32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6.08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4.85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7.00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8.26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7.73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10.97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7.22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174094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051 - S.S. Valparaiso-San Antonio</a:t>
                      </a:r>
                    </a:p>
                  </a:txBody>
                  <a:tcPr marL="5806" marR="5806" marT="5806" marB="0" anchor="b">
                    <a:lnL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4.25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6.79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8.48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3.56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4.76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9.22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7.76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8.11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6.06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6.85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174094">
                <a:tc>
                  <a:txBody>
                    <a:bodyPr/>
                    <a:lstStyle/>
                    <a:p>
                      <a:pPr algn="l" fontAlgn="b"/>
                      <a:r>
                        <a:rPr lang="es-E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053 - S.S. Viña del Mar-Quillota</a:t>
                      </a:r>
                    </a:p>
                  </a:txBody>
                  <a:tcPr marL="5806" marR="5806" marT="5806" marB="0" anchor="b">
                    <a:lnL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5.57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6.42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8.17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7.22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5.78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8.12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6.92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8.60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11.74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7.51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174094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055 - S.S. Aconcagua</a:t>
                      </a:r>
                    </a:p>
                  </a:txBody>
                  <a:tcPr marL="5806" marR="5806" marT="5806" marB="0" anchor="b">
                    <a:lnL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4.22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7.10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8.32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5.00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8.92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8.64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6.82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10.02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9.69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8.25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174094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061 - S.S. O'Higgins</a:t>
                      </a:r>
                    </a:p>
                  </a:txBody>
                  <a:tcPr marL="5806" marR="5806" marT="5806" marB="0" anchor="b">
                    <a:lnL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4.25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3.06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6.07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7.76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5.58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5.80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2.89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6.36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7.30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5.68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174094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071 - S.S. Maule</a:t>
                      </a:r>
                    </a:p>
                  </a:txBody>
                  <a:tcPr marL="5806" marR="5806" marT="5806" marB="0" anchor="b">
                    <a:lnL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6.15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3.10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3.70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3.36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4.42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4.53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2.75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4.17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6.51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4.42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174094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081 - S.S. Ñuble</a:t>
                      </a:r>
                    </a:p>
                  </a:txBody>
                  <a:tcPr marL="5806" marR="5806" marT="5806" marB="0" anchor="b">
                    <a:lnL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4.20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9.24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5.80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8.22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5.17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8.89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5.78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7.61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11.53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7.47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174094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082 - S.S. Concepción</a:t>
                      </a:r>
                    </a:p>
                  </a:txBody>
                  <a:tcPr marL="5806" marR="5806" marT="5806" marB="0" anchor="b">
                    <a:lnL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2.35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6.54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7.89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5.43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7.64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6.56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7.48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9.48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9.11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7.41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174094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083 - S.S. Arauco</a:t>
                      </a:r>
                    </a:p>
                  </a:txBody>
                  <a:tcPr marL="5806" marR="5806" marT="5806" marB="0" anchor="b">
                    <a:lnL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9.24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5.46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7.46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1.80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7.25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4.88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4.42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5.58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5.65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174094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084 - S.S. Talcahuano</a:t>
                      </a:r>
                    </a:p>
                  </a:txBody>
                  <a:tcPr marL="5806" marR="5806" marT="5806" marB="0" anchor="b">
                    <a:lnL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7.51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2.85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6.34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5.25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2.46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18.05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2.32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6.43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12.11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7.08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174094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085 - S.S. Bio Bio</a:t>
                      </a:r>
                    </a:p>
                  </a:txBody>
                  <a:tcPr marL="5806" marR="5806" marT="5806" marB="0" anchor="b">
                    <a:lnL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6.27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13.54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6.69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5.07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5.89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7.14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5.88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14.21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8.92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8.30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174094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091 - S.S. Araucania Norte</a:t>
                      </a:r>
                    </a:p>
                  </a:txBody>
                  <a:tcPr marL="5806" marR="5806" marT="5806" marB="0" anchor="b">
                    <a:lnL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1.91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4.11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3.51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0.81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2.35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8.85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4.80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7.90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8.24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5.28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174094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092 - S.S. Araucania Sur</a:t>
                      </a:r>
                    </a:p>
                  </a:txBody>
                  <a:tcPr marL="5806" marR="5806" marT="5806" marB="0" anchor="b">
                    <a:lnL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1.78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10.09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9.08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1.73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7.80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4.05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28.72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10.03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14.86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7.93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174094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101 - S.S. Valdivia</a:t>
                      </a:r>
                    </a:p>
                  </a:txBody>
                  <a:tcPr marL="5806" marR="5806" marT="5806" marB="0" anchor="b">
                    <a:lnL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8.81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2.46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11.02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8.09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2.98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11.98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10.24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1.68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22.70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9.61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174094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102 - S.S. Osorno</a:t>
                      </a:r>
                    </a:p>
                  </a:txBody>
                  <a:tcPr marL="5806" marR="5806" marT="5806" marB="0" anchor="b">
                    <a:lnL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8.33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4.58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6.84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4.27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1.38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5.13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10.72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6.50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26.88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6.55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174094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103 - Llanchipal</a:t>
                      </a:r>
                    </a:p>
                  </a:txBody>
                  <a:tcPr marL="5806" marR="5806" marT="5806" marB="0" anchor="b">
                    <a:lnL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1.21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3.32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11.68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9.12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2.21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8.75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6.17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4.48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9.53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7.21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174094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104 - Chiloe</a:t>
                      </a:r>
                    </a:p>
                  </a:txBody>
                  <a:tcPr marL="5806" marR="5806" marT="5806" marB="0" anchor="b">
                    <a:lnL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1.94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17.94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11.95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18.72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3.94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17.35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2.30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4.84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14.96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11.86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174094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111 - S.S. Aysen</a:t>
                      </a:r>
                    </a:p>
                  </a:txBody>
                  <a:tcPr marL="5806" marR="5806" marT="5806" marB="0" anchor="b">
                    <a:lnL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8.88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7.64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5.68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5.73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2.98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7.25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7.96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4.08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7.35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6.44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174094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121 - S.S. Magallanes</a:t>
                      </a:r>
                    </a:p>
                  </a:txBody>
                  <a:tcPr marL="5806" marR="5806" marT="5806" marB="0" anchor="b">
                    <a:lnL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4.22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5.96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11.65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5.19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4.33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10.02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4.90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8.77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15.86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7.40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174094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131 - S.S. Met. Oriente</a:t>
                      </a:r>
                    </a:p>
                  </a:txBody>
                  <a:tcPr marL="5806" marR="5806" marT="5806" marB="0" anchor="b">
                    <a:lnL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3.95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6.82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8.22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10.95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5.71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8.28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6.48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8.11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11.36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7.68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174094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132 - S.S. Met. Central</a:t>
                      </a:r>
                    </a:p>
                  </a:txBody>
                  <a:tcPr marL="5806" marR="5806" marT="5806" marB="0" anchor="b">
                    <a:lnL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4.24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6.04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4.33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5.01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3.73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9.35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3.89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7.01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5.96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6.20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174094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133 - S.S. Met. Sur</a:t>
                      </a:r>
                    </a:p>
                  </a:txBody>
                  <a:tcPr marL="5806" marR="5806" marT="5806" marB="0" anchor="b">
                    <a:lnL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4.78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6.12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3.67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5.00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3.59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8.39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4.12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6.36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6.55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5.64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174094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134 - S.S. Met. Norte</a:t>
                      </a:r>
                    </a:p>
                  </a:txBody>
                  <a:tcPr marL="5806" marR="5806" marT="5806" marB="0" anchor="b">
                    <a:lnL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3.75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1.31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3.59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4.88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5.93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6.46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7.37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8.80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6.80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5.36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174094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135 - S.S. Met. Occidente</a:t>
                      </a:r>
                    </a:p>
                  </a:txBody>
                  <a:tcPr marL="5806" marR="5806" marT="5806" marB="0" anchor="b">
                    <a:lnL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2.12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4.72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10.08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8.51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6.21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12.73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4.66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10.44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7.93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8.19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174094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137 - S.S. Met. Sur-Oriente</a:t>
                      </a:r>
                    </a:p>
                  </a:txBody>
                  <a:tcPr marL="5806" marR="5806" marT="5806" marB="0" anchor="b">
                    <a:lnL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2.43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6.29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9.76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4.66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4.35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9.19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4.89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6.17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10.27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6.49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174094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314 - CRS Cordillera</a:t>
                      </a:r>
                    </a:p>
                  </a:txBody>
                  <a:tcPr marL="5806" marR="5806" marT="5806" marB="0" anchor="b">
                    <a:lnL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5.74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5.85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2.59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5.76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5.96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7.61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9.54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7.07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9.31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6.84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174094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Todos</a:t>
                      </a:r>
                    </a:p>
                  </a:txBody>
                  <a:tcPr marL="5806" marR="5806" marT="5806" marB="0" anchor="b">
                    <a:lnL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3.69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5.64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6.72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17.57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5.85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13.47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19.12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21.47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12.33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10.20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174094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Promedio general</a:t>
                      </a:r>
                    </a:p>
                  </a:txBody>
                  <a:tcPr marL="5806" marR="5806" marT="5806" marB="0" anchor="b">
                    <a:lnL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5.66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6.54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6.95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6.88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5.26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8.18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6.47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8.14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8.89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7.16</a:t>
                      </a:r>
                    </a:p>
                  </a:txBody>
                  <a:tcPr marL="5806" marR="5806" marT="5806" marB="0" anchor="b">
                    <a:lnL>
                      <a:noFill/>
                    </a:lnL>
                    <a:lnR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Marcador de número de diapositiva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6183313" y="6527800"/>
            <a:ext cx="2133600" cy="19367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ctr"/>
          <a:lstStyle/>
          <a:p>
            <a:pPr algn="r"/>
            <a:fld id="{F4FA4235-7CBC-40A4-98F1-6829248E4D92}" type="slidenum">
              <a:rPr lang="en-US" sz="1000">
                <a:solidFill>
                  <a:srgbClr val="898989"/>
                </a:solidFill>
                <a:latin typeface="Verdana" pitchFamily="34" charset="0"/>
              </a:rPr>
              <a:pPr algn="r"/>
              <a:t>16</a:t>
            </a:fld>
            <a:endParaRPr lang="en-US" sz="1000">
              <a:solidFill>
                <a:srgbClr val="898989"/>
              </a:solidFill>
              <a:latin typeface="Verdana" pitchFamily="34" charset="0"/>
            </a:endParaRPr>
          </a:p>
        </p:txBody>
      </p:sp>
      <p:graphicFrame>
        <p:nvGraphicFramePr>
          <p:cNvPr id="5" name="3 Gráfico"/>
          <p:cNvGraphicFramePr/>
          <p:nvPr/>
        </p:nvGraphicFramePr>
        <p:xfrm>
          <a:off x="179512" y="1195387"/>
          <a:ext cx="8820980" cy="464588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Título 3"/>
          <p:cNvSpPr txBox="1">
            <a:spLocks/>
          </p:cNvSpPr>
          <p:nvPr/>
        </p:nvSpPr>
        <p:spPr bwMode="auto">
          <a:xfrm>
            <a:off x="287338" y="260350"/>
            <a:ext cx="8399462" cy="61277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algn="ctr" eaLnBrk="0" hangingPunct="0">
              <a:defRPr/>
            </a:pPr>
            <a:r>
              <a:rPr lang="es-ES_tradnl" sz="2800">
                <a:latin typeface="+mj-lt"/>
                <a:cs typeface="ヒラギノ角ゴ Pro W3" charset="-128"/>
              </a:rPr>
              <a:t>Tiempo Promedio Solución: Organismo y Periodo</a:t>
            </a:r>
            <a:endParaRPr lang="es-ES_tradnl" sz="2800" dirty="0">
              <a:latin typeface="+mj-lt"/>
              <a:cs typeface="ヒラギノ角ゴ Pro W3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3"/>
          <p:cNvSpPr>
            <a:spLocks noGrp="1"/>
          </p:cNvSpPr>
          <p:nvPr>
            <p:ph type="ctrTitle"/>
          </p:nvPr>
        </p:nvSpPr>
        <p:spPr>
          <a:xfrm>
            <a:off x="685800" y="2339975"/>
            <a:ext cx="6019800" cy="1470025"/>
          </a:xfrm>
        </p:spPr>
        <p:txBody>
          <a:bodyPr/>
          <a:lstStyle/>
          <a:p>
            <a:pPr eaLnBrk="1" hangingPunct="1"/>
            <a:r>
              <a:rPr lang="en-US" sz="9200" smtClean="0">
                <a:solidFill>
                  <a:schemeClr val="bg1"/>
                </a:solidFill>
                <a:latin typeface="Verdana" pitchFamily="34" charset="0"/>
                <a:ea typeface="ヒラギノ角ゴ Pro W3" pitchFamily="-60" charset="-128"/>
                <a:cs typeface="Verdana" pitchFamily="34" charset="0"/>
              </a:rPr>
              <a:t>Gracias.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3 Marcador de número de diapositiva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fld id="{05D0A11D-01A0-48AF-86D1-151E124D4F9A}" type="slidenum">
              <a:rPr lang="es-ES" smtClean="0">
                <a:latin typeface="Arial" pitchFamily="34" charset="0"/>
              </a:rPr>
              <a:pPr/>
              <a:t>2</a:t>
            </a:fld>
            <a:endParaRPr lang="es-ES" smtClean="0">
              <a:latin typeface="Arial" pitchFamily="34" charset="0"/>
            </a:endParaRPr>
          </a:p>
        </p:txBody>
      </p:sp>
      <p:sp>
        <p:nvSpPr>
          <p:cNvPr id="20483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88950" y="333375"/>
            <a:ext cx="7539038" cy="803275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s-ES" smtClean="0">
                <a:ea typeface="ヒラギノ角ゴ Pro W3" pitchFamily="-60" charset="-128"/>
              </a:rPr>
              <a:t>Conceptos y Roles</a:t>
            </a:r>
          </a:p>
        </p:txBody>
      </p:sp>
      <p:sp>
        <p:nvSpPr>
          <p:cNvPr id="1126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88950" y="1339850"/>
            <a:ext cx="7970838" cy="4645025"/>
          </a:xfrm>
          <a:solidFill>
            <a:schemeClr val="accent1"/>
          </a:solidFill>
        </p:spPr>
        <p:txBody>
          <a:bodyPr/>
          <a:lstStyle/>
          <a:p>
            <a:pPr algn="just" eaLnBrk="1" hangingPunct="1">
              <a:buFont typeface="Wingdings" pitchFamily="2" charset="2"/>
              <a:buNone/>
              <a:defRPr/>
            </a:pPr>
            <a:r>
              <a:rPr lang="es-ES" sz="1800" b="1" dirty="0" smtClean="0">
                <a:solidFill>
                  <a:schemeClr val="accent2">
                    <a:lumMod val="50000"/>
                  </a:schemeClr>
                </a:solidFill>
              </a:rPr>
              <a:t>1) MESA DE AYUDA</a:t>
            </a:r>
          </a:p>
          <a:p>
            <a:pPr algn="just" eaLnBrk="1" hangingPunct="1">
              <a:buFont typeface="Wingdings" pitchFamily="2" charset="2"/>
              <a:buNone/>
              <a:defRPr/>
            </a:pPr>
            <a:r>
              <a:rPr lang="es-MX" sz="1400" dirty="0" smtClean="0"/>
              <a:t>	</a:t>
            </a:r>
            <a:r>
              <a:rPr lang="es-MX" sz="1400" dirty="0" smtClean="0"/>
              <a:t>Administra </a:t>
            </a:r>
            <a:r>
              <a:rPr lang="es-MX" sz="1400" dirty="0" smtClean="0"/>
              <a:t>las relaciones en tiempo real con el cliente, teniendo la facultad de establecer prioridades de acuerdo al impacto al negocio, para asegurar una respuesta adecuada a los requerimientos de servicio apoyándose en las políticas y criterios de importancia proporcionados por los acuerdos de nivel de servicio y acordadas con el cliente.</a:t>
            </a:r>
            <a:endParaRPr lang="es-MX" sz="1400" dirty="0" smtClean="0"/>
          </a:p>
          <a:p>
            <a:pPr algn="just" eaLnBrk="1" hangingPunct="1">
              <a:buFont typeface="Wingdings" pitchFamily="2" charset="2"/>
              <a:buNone/>
              <a:defRPr/>
            </a:pPr>
            <a:endParaRPr lang="es-ES" sz="800" dirty="0" smtClean="0"/>
          </a:p>
          <a:p>
            <a:pPr algn="just" eaLnBrk="1" hangingPunct="1">
              <a:buFont typeface="Wingdings" pitchFamily="2" charset="2"/>
              <a:buNone/>
              <a:defRPr/>
            </a:pPr>
            <a:endParaRPr lang="es-ES" sz="800" dirty="0" smtClean="0"/>
          </a:p>
          <a:p>
            <a:pPr algn="just" eaLnBrk="1" hangingPunct="1">
              <a:buFont typeface="Wingdings" pitchFamily="2" charset="2"/>
              <a:buNone/>
              <a:defRPr/>
            </a:pPr>
            <a:endParaRPr lang="es-ES" sz="800" dirty="0" smtClean="0"/>
          </a:p>
          <a:p>
            <a:pPr algn="just" eaLnBrk="1" hangingPunct="1">
              <a:buFont typeface="Wingdings" pitchFamily="2" charset="2"/>
              <a:buNone/>
              <a:defRPr/>
            </a:pPr>
            <a:endParaRPr lang="es-ES" sz="800" dirty="0" smtClean="0"/>
          </a:p>
          <a:p>
            <a:pPr algn="just" eaLnBrk="1" hangingPunct="1">
              <a:buFont typeface="Wingdings" pitchFamily="2" charset="2"/>
              <a:buNone/>
              <a:defRPr/>
            </a:pPr>
            <a:r>
              <a:rPr lang="es-ES" sz="1800" b="1" dirty="0" smtClean="0">
                <a:solidFill>
                  <a:schemeClr val="accent2">
                    <a:lumMod val="50000"/>
                  </a:schemeClr>
                </a:solidFill>
              </a:rPr>
              <a:t>2) INCIDENTE O INCIDENCIA</a:t>
            </a:r>
          </a:p>
          <a:p>
            <a:pPr algn="just">
              <a:buFont typeface="Wingdings" pitchFamily="2" charset="2"/>
              <a:buNone/>
              <a:defRPr/>
            </a:pPr>
            <a:r>
              <a:rPr lang="es-MX" sz="1600" dirty="0" smtClean="0"/>
              <a:t>	</a:t>
            </a:r>
            <a:r>
              <a:rPr lang="es-MX" sz="1400" dirty="0" smtClean="0"/>
              <a:t>Cualquier evento que no forma parte de la operación estándar de un servicio y que causa, o puede causar, una interrupción o una reducción de calidad del mismo.</a:t>
            </a:r>
          </a:p>
          <a:p>
            <a:pPr algn="just">
              <a:buFont typeface="Wingdings" pitchFamily="2" charset="2"/>
              <a:buNone/>
              <a:defRPr/>
            </a:pPr>
            <a:endParaRPr lang="es-ES_tradnl" sz="1400" dirty="0" smtClean="0"/>
          </a:p>
          <a:p>
            <a:pPr algn="just">
              <a:buFont typeface="Wingdings" pitchFamily="2" charset="2"/>
              <a:buNone/>
              <a:defRPr/>
            </a:pPr>
            <a:endParaRPr lang="es-ES_tradnl" sz="1400" dirty="0" smtClean="0"/>
          </a:p>
          <a:p>
            <a:pPr algn="just">
              <a:buFont typeface="Wingdings" pitchFamily="2" charset="2"/>
              <a:buNone/>
              <a:defRPr/>
            </a:pPr>
            <a:r>
              <a:rPr lang="es-ES_tradnl" sz="1800" b="1" dirty="0" smtClean="0">
                <a:solidFill>
                  <a:schemeClr val="accent2">
                    <a:lumMod val="50000"/>
                  </a:schemeClr>
                </a:solidFill>
              </a:rPr>
              <a:t>3) ACUERDO DE NIVEL DE SERVICIO O SLA.</a:t>
            </a:r>
          </a:p>
          <a:p>
            <a:pPr algn="just">
              <a:buFont typeface="Wingdings" pitchFamily="2" charset="2"/>
              <a:buNone/>
              <a:defRPr/>
            </a:pPr>
            <a:r>
              <a:rPr lang="es-MX" sz="1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	Un acuerdo de nivel de servicio o </a:t>
            </a:r>
            <a:r>
              <a:rPr lang="es-MX" sz="1400" b="1" i="1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Service</a:t>
            </a:r>
            <a:r>
              <a:rPr lang="es-MX" sz="1400" b="1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s-MX" sz="1400" b="1" i="1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Level</a:t>
            </a:r>
            <a:r>
              <a:rPr lang="es-MX" sz="1400" b="1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s-MX" sz="1400" b="1" i="1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Agreement</a:t>
            </a:r>
            <a:r>
              <a:rPr lang="es-MX" sz="14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, </a:t>
            </a:r>
            <a:r>
              <a:rPr lang="es-MX" sz="1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también conocido por las siglas ANS o SLA, es un contrato escrito entre un  proveedor de servicio y su  cliente con objeto de fijar el nivel acordado para la calidad de dicho servicio</a:t>
            </a:r>
            <a:endParaRPr lang="es-CL" sz="1400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algn="just">
              <a:buFont typeface="Wingdings" pitchFamily="2" charset="2"/>
              <a:buNone/>
              <a:defRPr/>
            </a:pPr>
            <a:endParaRPr lang="es-MX" sz="1400" dirty="0" smtClean="0"/>
          </a:p>
          <a:p>
            <a:pPr algn="just">
              <a:buFont typeface="Wingdings" pitchFamily="2" charset="2"/>
              <a:buNone/>
              <a:defRPr/>
            </a:pPr>
            <a:endParaRPr lang="es-MX" sz="800" dirty="0" smtClean="0"/>
          </a:p>
          <a:p>
            <a:pPr algn="just">
              <a:buFont typeface="Wingdings" pitchFamily="2" charset="2"/>
              <a:buNone/>
              <a:defRPr/>
            </a:pPr>
            <a:endParaRPr lang="es-MX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3 Marcador de número de diapositiva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fld id="{DE116C7D-B540-446B-8CA2-3E0292F53155}" type="slidenum">
              <a:rPr lang="es-ES" smtClean="0">
                <a:latin typeface="Arial" pitchFamily="34" charset="0"/>
              </a:rPr>
              <a:pPr/>
              <a:t>3</a:t>
            </a:fld>
            <a:endParaRPr lang="es-ES" smtClean="0">
              <a:latin typeface="Arial" pitchFamily="34" charset="0"/>
            </a:endParaRPr>
          </a:p>
        </p:txBody>
      </p:sp>
      <p:sp>
        <p:nvSpPr>
          <p:cNvPr id="2150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88950" y="260350"/>
            <a:ext cx="7539038" cy="792163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s-ES" smtClean="0">
                <a:ea typeface="ヒラギノ角ゴ Pro W3" pitchFamily="-60" charset="-128"/>
              </a:rPr>
              <a:t>Conceptos y Roles</a:t>
            </a:r>
          </a:p>
        </p:txBody>
      </p:sp>
      <p:sp>
        <p:nvSpPr>
          <p:cNvPr id="1126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88950" y="1268413"/>
            <a:ext cx="7970838" cy="4897437"/>
          </a:xfrm>
          <a:solidFill>
            <a:schemeClr val="accent1"/>
          </a:solidFill>
        </p:spPr>
        <p:txBody>
          <a:bodyPr/>
          <a:lstStyle/>
          <a:p>
            <a:pPr algn="just">
              <a:buFont typeface="Wingdings" pitchFamily="2" charset="2"/>
              <a:buNone/>
              <a:defRPr/>
            </a:pPr>
            <a:endParaRPr lang="es-MX" sz="800" dirty="0" smtClean="0"/>
          </a:p>
          <a:p>
            <a:pPr algn="just">
              <a:buFont typeface="Wingdings" pitchFamily="2" charset="2"/>
              <a:buNone/>
              <a:defRPr/>
            </a:pPr>
            <a:r>
              <a:rPr lang="es-MX" sz="1800" b="1" dirty="0" smtClean="0">
                <a:solidFill>
                  <a:schemeClr val="accent2">
                    <a:lumMod val="50000"/>
                  </a:schemeClr>
                </a:solidFill>
              </a:rPr>
              <a:t>4) CLASIFICACIÓN DE LA INCIDENCIA</a:t>
            </a:r>
          </a:p>
          <a:p>
            <a:pPr algn="just">
              <a:buFont typeface="Wingdings" pitchFamily="2" charset="2"/>
              <a:buNone/>
              <a:defRPr/>
            </a:pPr>
            <a:r>
              <a:rPr lang="es-MX" sz="1400" dirty="0" smtClean="0"/>
              <a:t>	La clasificación de un incidente o incidencia tiene como objetivo principal el recopilar toda la información que pueda ser de utilizada para la resolución del mismo.</a:t>
            </a:r>
          </a:p>
          <a:p>
            <a:pPr algn="just">
              <a:buFont typeface="Wingdings" pitchFamily="2" charset="2"/>
              <a:buNone/>
              <a:defRPr/>
            </a:pPr>
            <a:r>
              <a:rPr lang="es-MX" sz="1400" dirty="0" smtClean="0"/>
              <a:t>	El proceso de clasificación debe implementar, al menos, los siguientes pasos:</a:t>
            </a:r>
          </a:p>
          <a:p>
            <a:pPr algn="just">
              <a:buFont typeface="Wingdings" pitchFamily="2" charset="2"/>
              <a:buNone/>
              <a:defRPr/>
            </a:pPr>
            <a:endParaRPr lang="es-MX" sz="1400" dirty="0" smtClean="0"/>
          </a:p>
          <a:p>
            <a:pPr algn="just">
              <a:buFont typeface="Arial" charset="0"/>
              <a:buChar char="•"/>
              <a:defRPr/>
            </a:pPr>
            <a:r>
              <a:rPr lang="es-MX" sz="1400" b="1" dirty="0" smtClean="0"/>
              <a:t>Categorización: </a:t>
            </a:r>
            <a:r>
              <a:rPr lang="es-MX" sz="1400" dirty="0" smtClean="0"/>
              <a:t>se asigna una categoría (que puede estar a su vez subdividida en más niveles) dependiendo del tipo de incidente o del grupo de trabajo responsable de su resolución</a:t>
            </a:r>
          </a:p>
          <a:p>
            <a:pPr algn="just">
              <a:buFont typeface="Arial" charset="0"/>
              <a:buNone/>
              <a:defRPr/>
            </a:pPr>
            <a:endParaRPr lang="es-MX" sz="1400" dirty="0" smtClean="0"/>
          </a:p>
          <a:p>
            <a:pPr algn="just">
              <a:buFont typeface="Arial" charset="0"/>
              <a:buChar char="•"/>
              <a:defRPr/>
            </a:pPr>
            <a:r>
              <a:rPr lang="es-MX" sz="1400" b="1" dirty="0" smtClean="0"/>
              <a:t>Establecer nivel de prioridad: </a:t>
            </a:r>
            <a:r>
              <a:rPr lang="es-MX" sz="1400" dirty="0" smtClean="0"/>
              <a:t>dependiendo del impacto y la urgencia se determina, según criterios preestablecidos, un nivel de prioridad.</a:t>
            </a:r>
          </a:p>
          <a:p>
            <a:pPr algn="just">
              <a:buFont typeface="Arial" charset="0"/>
              <a:buChar char="•"/>
              <a:defRPr/>
            </a:pPr>
            <a:endParaRPr lang="es-MX" sz="1400" b="1" dirty="0" smtClean="0"/>
          </a:p>
          <a:p>
            <a:pPr algn="just">
              <a:buFont typeface="Arial" charset="0"/>
              <a:buChar char="•"/>
              <a:defRPr/>
            </a:pPr>
            <a:r>
              <a:rPr lang="es-MX" sz="1400" b="1" dirty="0" smtClean="0"/>
              <a:t>Asignación de recursos</a:t>
            </a:r>
            <a:r>
              <a:rPr lang="es-MX" sz="1400" dirty="0" smtClean="0"/>
              <a:t>: si el Centro de Servicios no puede resolver el incidente en primera instancia designara al personal de soporte técnico responsable de su resolución (segundo nivel).</a:t>
            </a:r>
          </a:p>
          <a:p>
            <a:pPr algn="just">
              <a:buFont typeface="Arial" charset="0"/>
              <a:buChar char="•"/>
              <a:defRPr/>
            </a:pPr>
            <a:endParaRPr lang="es-MX" sz="1400" dirty="0" smtClean="0"/>
          </a:p>
          <a:p>
            <a:pPr algn="just">
              <a:buFont typeface="Arial" charset="0"/>
              <a:buChar char="•"/>
              <a:defRPr/>
            </a:pPr>
            <a:r>
              <a:rPr lang="es-MX" sz="1400" b="1" dirty="0" smtClean="0"/>
              <a:t>Monitorización del estado y tiempo de respuesta esperado</a:t>
            </a:r>
            <a:r>
              <a:rPr lang="es-MX" sz="1400" dirty="0" smtClean="0"/>
              <a:t>: se asocia un estado al incidente (por ejemplo: registrado, activo, suspendido, resuelto, cerrado) y se estima el tiempo de resolución del incidente en base al SLA correspondiente y la prioridad</a:t>
            </a:r>
            <a:r>
              <a:rPr lang="es-MX" sz="1200" dirty="0" smtClean="0"/>
              <a:t>. </a:t>
            </a:r>
          </a:p>
          <a:p>
            <a:pPr algn="just">
              <a:buFont typeface="Arial" charset="0"/>
              <a:buChar char="•"/>
              <a:defRPr/>
            </a:pPr>
            <a:endParaRPr lang="es-ES_tradnl" sz="1600" b="1" dirty="0" smtClean="0"/>
          </a:p>
          <a:p>
            <a:pPr algn="just">
              <a:buFont typeface="Arial" charset="0"/>
              <a:buChar char="•"/>
              <a:defRPr/>
            </a:pPr>
            <a:endParaRPr lang="es-MX" sz="1200" dirty="0" smtClean="0"/>
          </a:p>
          <a:p>
            <a:pPr algn="just">
              <a:buFont typeface="Wingdings" pitchFamily="2" charset="2"/>
              <a:buNone/>
              <a:defRPr/>
            </a:pPr>
            <a:endParaRPr lang="es-MX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3 Marcador de número de diapositiva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fld id="{96ADF37D-188C-4268-A20B-9134DC4AC1DA}" type="slidenum">
              <a:rPr lang="es-ES" smtClean="0">
                <a:latin typeface="Arial" pitchFamily="34" charset="0"/>
              </a:rPr>
              <a:pPr/>
              <a:t>4</a:t>
            </a:fld>
            <a:endParaRPr lang="es-ES" smtClean="0">
              <a:latin typeface="Arial" pitchFamily="34" charset="0"/>
            </a:endParaRP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06413" y="1557338"/>
            <a:ext cx="7989887" cy="4500562"/>
          </a:xfrm>
          <a:solidFill>
            <a:schemeClr val="accent1"/>
          </a:solidFill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just" eaLnBrk="1" hangingPunct="1"/>
            <a:r>
              <a:rPr lang="es-CL" sz="1600" dirty="0" smtClean="0">
                <a:ea typeface="ＭＳ Ｐゴシック"/>
                <a:cs typeface="ＭＳ Ｐゴシック"/>
              </a:rPr>
              <a:t>El usuario al presentar problemas con la aplicación SIRH bajo el alcance previamente mencionado puede  levantar su incidencia por tres vías:</a:t>
            </a:r>
          </a:p>
          <a:p>
            <a:pPr algn="just" eaLnBrk="1" hangingPunct="1"/>
            <a:endParaRPr lang="es-CL" sz="1600" dirty="0" smtClean="0">
              <a:ea typeface="ＭＳ Ｐゴシック"/>
              <a:cs typeface="ＭＳ Ｐゴシック"/>
            </a:endParaRPr>
          </a:p>
          <a:p>
            <a:pPr lvl="1" algn="just" eaLnBrk="1" hangingPunct="1"/>
            <a:r>
              <a:rPr lang="es-CL" sz="1400" dirty="0" smtClean="0">
                <a:ea typeface="ＭＳ Ｐゴシック"/>
                <a:cs typeface="ＭＳ Ｐゴシック"/>
              </a:rPr>
              <a:t>Mail:  </a:t>
            </a:r>
            <a:r>
              <a:rPr lang="es-ES_tradnl" sz="1400" b="1" dirty="0" smtClean="0">
                <a:ea typeface="ＭＳ Ｐゴシック"/>
                <a:cs typeface="ＭＳ Ｐゴシック"/>
              </a:rPr>
              <a:t>i</a:t>
            </a:r>
            <a:r>
              <a:rPr lang="es-ES_tradnl" sz="1400" b="1" dirty="0" smtClean="0">
                <a:ea typeface="ヒラギノ角ゴ Pro W3" pitchFamily="-60" charset="-128"/>
              </a:rPr>
              <a:t>ncidencias@indraservicios.cl</a:t>
            </a:r>
            <a:endParaRPr lang="es-CL" sz="1400" dirty="0" smtClean="0">
              <a:ea typeface="ＭＳ Ｐゴシック"/>
              <a:cs typeface="ＭＳ Ｐゴシック"/>
            </a:endParaRPr>
          </a:p>
          <a:p>
            <a:pPr lvl="1" algn="just" eaLnBrk="1" hangingPunct="1"/>
            <a:r>
              <a:rPr lang="es-CL" sz="1400" dirty="0" smtClean="0">
                <a:ea typeface="ＭＳ Ｐゴシック"/>
                <a:cs typeface="ＭＳ Ｐゴシック"/>
              </a:rPr>
              <a:t>Teléfono: </a:t>
            </a:r>
            <a:r>
              <a:rPr lang="es-CL" sz="1400" b="1" dirty="0" smtClean="0">
                <a:ea typeface="ヒラギノ角ゴ Pro W3" pitchFamily="-60" charset="-128"/>
              </a:rPr>
              <a:t>8103640</a:t>
            </a:r>
            <a:endParaRPr lang="es-CL" sz="1400" dirty="0" smtClean="0">
              <a:ea typeface="ＭＳ Ｐゴシック"/>
              <a:cs typeface="ＭＳ Ｐゴシック"/>
            </a:endParaRPr>
          </a:p>
          <a:p>
            <a:pPr lvl="1" algn="just" eaLnBrk="1" hangingPunct="1"/>
            <a:r>
              <a:rPr lang="es-CL" sz="1400" dirty="0" smtClean="0">
                <a:ea typeface="ＭＳ Ｐゴシック"/>
                <a:cs typeface="ＭＳ Ｐゴシック"/>
              </a:rPr>
              <a:t>Ingreso Directo a la Aplicación </a:t>
            </a:r>
            <a:r>
              <a:rPr lang="es-CL" sz="1400" dirty="0" err="1" smtClean="0">
                <a:ea typeface="ＭＳ Ｐゴシック"/>
                <a:cs typeface="ＭＳ Ｐゴシック"/>
              </a:rPr>
              <a:t>ServiceDesk</a:t>
            </a:r>
            <a:r>
              <a:rPr lang="es-CL" sz="1400" dirty="0" smtClean="0">
                <a:ea typeface="ＭＳ Ｐゴシック"/>
                <a:cs typeface="ＭＳ Ｐゴシック"/>
              </a:rPr>
              <a:t> </a:t>
            </a:r>
            <a:r>
              <a:rPr lang="es-CL" sz="1400" b="1" dirty="0" smtClean="0">
                <a:ea typeface="ＭＳ Ｐゴシック"/>
                <a:cs typeface="ＭＳ Ｐゴシック"/>
              </a:rPr>
              <a:t>http</a:t>
            </a:r>
            <a:r>
              <a:rPr lang="es-CL" sz="1400" b="1" dirty="0" smtClean="0">
                <a:ea typeface="ＭＳ Ｐゴシック"/>
                <a:cs typeface="ＭＳ Ｐゴシック"/>
              </a:rPr>
              <a:t>://minsal.indraservicios.cl</a:t>
            </a:r>
            <a:endParaRPr lang="es-CL" sz="1400" b="1" dirty="0" smtClean="0">
              <a:ea typeface="ＭＳ Ｐゴシック"/>
              <a:cs typeface="ＭＳ Ｐゴシック"/>
            </a:endParaRPr>
          </a:p>
          <a:p>
            <a:pPr algn="just" eaLnBrk="1" hangingPunct="1"/>
            <a:endParaRPr lang="es-CL" sz="1600" dirty="0" smtClean="0">
              <a:ea typeface="ＭＳ Ｐゴシック"/>
              <a:cs typeface="ＭＳ Ｐゴシック"/>
            </a:endParaRPr>
          </a:p>
          <a:p>
            <a:pPr algn="just" eaLnBrk="1" hangingPunct="1"/>
            <a:r>
              <a:rPr lang="es-CL" sz="1600" dirty="0" smtClean="0">
                <a:ea typeface="ＭＳ Ｐゴシック"/>
                <a:cs typeface="ＭＳ Ｐゴシック"/>
              </a:rPr>
              <a:t>Si bien los primeros dos puntos de contactos son factibles de utilizar, lo que se pide a los servicios y a sus usuarios, es que declaren directamente la incidencia a través de la aplicación </a:t>
            </a:r>
            <a:r>
              <a:rPr lang="es-CL" sz="1600" dirty="0" err="1" smtClean="0">
                <a:ea typeface="ＭＳ Ｐゴシック"/>
                <a:cs typeface="ＭＳ Ｐゴシック"/>
              </a:rPr>
              <a:t>Service</a:t>
            </a:r>
            <a:r>
              <a:rPr lang="es-CL" sz="1600" dirty="0" smtClean="0">
                <a:ea typeface="ＭＳ Ｐゴシック"/>
                <a:cs typeface="ＭＳ Ｐゴシック"/>
              </a:rPr>
              <a:t> </a:t>
            </a:r>
            <a:r>
              <a:rPr lang="es-CL" sz="1600" dirty="0" err="1" smtClean="0">
                <a:ea typeface="ＭＳ Ｐゴシック"/>
                <a:cs typeface="ＭＳ Ｐゴシック"/>
              </a:rPr>
              <a:t>Desk</a:t>
            </a:r>
            <a:r>
              <a:rPr lang="es-CL" sz="1600" dirty="0" smtClean="0">
                <a:ea typeface="ＭＳ Ｐゴシック"/>
                <a:cs typeface="ＭＳ Ｐゴシック"/>
              </a:rPr>
              <a:t>.</a:t>
            </a:r>
            <a:endParaRPr lang="es-ES_tradnl" sz="1200" b="1" dirty="0" smtClean="0">
              <a:ea typeface="ヒラギノ角ゴ Pro W3" pitchFamily="-60" charset="-128"/>
            </a:endParaRPr>
          </a:p>
          <a:p>
            <a:pPr algn="just" eaLnBrk="1" hangingPunct="1"/>
            <a:endParaRPr lang="es-ES_tradnl" sz="1400" b="1" dirty="0" smtClean="0">
              <a:ea typeface="ヒラギノ角ゴ Pro W3" pitchFamily="-60" charset="-128"/>
            </a:endParaRPr>
          </a:p>
          <a:p>
            <a:pPr algn="just" eaLnBrk="1" hangingPunct="1"/>
            <a:r>
              <a:rPr lang="es-ES_tradnl" sz="1600" dirty="0" smtClean="0">
                <a:ea typeface="ＭＳ Ｐゴシック"/>
                <a:cs typeface="ＭＳ Ｐゴシック"/>
              </a:rPr>
              <a:t>El uso de la mesa de ayuda telefónica se recomienda como una herramienta de seguimiento de la incidencia.</a:t>
            </a:r>
          </a:p>
          <a:p>
            <a:pPr algn="just" eaLnBrk="1" hangingPunct="1"/>
            <a:endParaRPr lang="es-ES_tradnl" sz="1600" dirty="0" smtClean="0">
              <a:ea typeface="ＭＳ Ｐゴシック"/>
              <a:cs typeface="ＭＳ Ｐゴシック"/>
            </a:endParaRPr>
          </a:p>
          <a:p>
            <a:pPr algn="just" eaLnBrk="1" hangingPunct="1"/>
            <a:r>
              <a:rPr lang="es-ES_tradnl" sz="1600" dirty="0" smtClean="0">
                <a:ea typeface="ＭＳ Ｐゴシック"/>
                <a:cs typeface="ＭＳ Ｐゴシック"/>
              </a:rPr>
              <a:t>El correo puede ser utilizado como una vía complementaria, que permite adjuntar antecedentes que  no se declararan originalmente.</a:t>
            </a:r>
          </a:p>
          <a:p>
            <a:pPr algn="just" eaLnBrk="1" hangingPunct="1"/>
            <a:endParaRPr lang="es-MX" sz="1400" b="1" dirty="0" smtClean="0">
              <a:ea typeface="ヒラギノ角ゴ Pro W3" pitchFamily="-60" charset="-128"/>
            </a:endParaRPr>
          </a:p>
          <a:p>
            <a:pPr lvl="1" algn="just" eaLnBrk="1" hangingPunct="1"/>
            <a:endParaRPr lang="es-CL" sz="1600" b="1" dirty="0" smtClean="0">
              <a:ea typeface="ヒラギノ角ゴ Pro W3" pitchFamily="-60" charset="-128"/>
            </a:endParaRPr>
          </a:p>
          <a:p>
            <a:pPr algn="just" eaLnBrk="1" hangingPunct="1"/>
            <a:endParaRPr lang="es-CL" b="1" dirty="0" smtClean="0">
              <a:ea typeface="ヒラギノ角ゴ Pro W3" pitchFamily="-60" charset="-128"/>
            </a:endParaRPr>
          </a:p>
          <a:p>
            <a:pPr algn="just" eaLnBrk="1" hangingPunct="1">
              <a:buFont typeface="Wingdings" pitchFamily="2" charset="2"/>
              <a:buNone/>
            </a:pPr>
            <a:endParaRPr lang="es-ES" dirty="0" smtClean="0">
              <a:ea typeface="ヒラギノ角ゴ Pro W3" pitchFamily="-60" charset="-128"/>
            </a:endParaRP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684213" y="476250"/>
            <a:ext cx="6273800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es-ES" sz="2800"/>
              <a:t>Registro de Incidencia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3 Marcador de número de diapositiva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fld id="{45484D07-DC57-4CA0-942B-98019B2ED53B}" type="slidenum">
              <a:rPr lang="es-ES" smtClean="0">
                <a:latin typeface="Arial" pitchFamily="34" charset="0"/>
              </a:rPr>
              <a:pPr/>
              <a:t>5</a:t>
            </a:fld>
            <a:endParaRPr lang="es-ES" smtClean="0">
              <a:latin typeface="Arial" pitchFamily="34" charset="0"/>
            </a:endParaRPr>
          </a:p>
        </p:txBody>
      </p:sp>
      <p:sp>
        <p:nvSpPr>
          <p:cNvPr id="14" name="Rectangle 3"/>
          <p:cNvSpPr txBox="1">
            <a:spLocks noChangeArrowheads="1"/>
          </p:cNvSpPr>
          <p:nvPr/>
        </p:nvSpPr>
        <p:spPr bwMode="auto">
          <a:xfrm>
            <a:off x="488950" y="1341438"/>
            <a:ext cx="7970838" cy="4905375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140000"/>
              <a:buFont typeface="Arial" pitchFamily="34" charset="0"/>
              <a:buChar char="•"/>
              <a:defRPr/>
            </a:pPr>
            <a:r>
              <a:rPr lang="es-CL" sz="1400" dirty="0">
                <a:latin typeface="Arial" charset="0"/>
              </a:rPr>
              <a:t>Una vez que el usuario ingresa en la aplicación, debe ingresar  antecedentes básicos para registro de la incidencia, entre ellos</a:t>
            </a:r>
          </a:p>
          <a:p>
            <a:pPr marL="1257300" lvl="2" indent="-342900">
              <a:spcBef>
                <a:spcPct val="20000"/>
              </a:spcBef>
              <a:buClr>
                <a:schemeClr val="accent1"/>
              </a:buClr>
              <a:buSzPct val="140000"/>
              <a:buFont typeface="Arial" pitchFamily="34" charset="0"/>
              <a:buChar char="•"/>
              <a:defRPr/>
            </a:pPr>
            <a:r>
              <a:rPr lang="es-CL" sz="1200" dirty="0">
                <a:latin typeface="Arial" charset="0"/>
              </a:rPr>
              <a:t>Categoría</a:t>
            </a:r>
          </a:p>
          <a:p>
            <a:pPr marL="1257300" lvl="2" indent="-342900">
              <a:spcBef>
                <a:spcPct val="20000"/>
              </a:spcBef>
              <a:buClr>
                <a:schemeClr val="accent1"/>
              </a:buClr>
              <a:buSzPct val="140000"/>
              <a:buFont typeface="Arial" pitchFamily="34" charset="0"/>
              <a:buChar char="•"/>
              <a:defRPr/>
            </a:pPr>
            <a:r>
              <a:rPr lang="es-CL" sz="1200" dirty="0">
                <a:latin typeface="Arial" charset="0"/>
              </a:rPr>
              <a:t>Subcategoría </a:t>
            </a:r>
          </a:p>
          <a:p>
            <a:pPr marL="1257300" lvl="2" indent="-342900">
              <a:spcBef>
                <a:spcPct val="20000"/>
              </a:spcBef>
              <a:buClr>
                <a:schemeClr val="accent1"/>
              </a:buClr>
              <a:buSzPct val="140000"/>
              <a:buFont typeface="Arial" pitchFamily="34" charset="0"/>
              <a:buChar char="•"/>
              <a:defRPr/>
            </a:pPr>
            <a:r>
              <a:rPr lang="es-CL" sz="1200" dirty="0">
                <a:latin typeface="Arial" charset="0"/>
              </a:rPr>
              <a:t>Elemento.</a:t>
            </a:r>
          </a:p>
          <a:p>
            <a:pPr marL="1257300" lvl="2" indent="-342900">
              <a:spcBef>
                <a:spcPct val="20000"/>
              </a:spcBef>
              <a:buClr>
                <a:schemeClr val="accent1"/>
              </a:buClr>
              <a:buSzPct val="140000"/>
              <a:buFont typeface="Arial" pitchFamily="34" charset="0"/>
              <a:buChar char="•"/>
              <a:defRPr/>
            </a:pPr>
            <a:r>
              <a:rPr lang="es-CL" sz="1200" dirty="0">
                <a:latin typeface="Arial" charset="0"/>
              </a:rPr>
              <a:t>Asunto</a:t>
            </a:r>
          </a:p>
          <a:p>
            <a:pPr marL="1257300" lvl="2" indent="-342900">
              <a:spcBef>
                <a:spcPct val="20000"/>
              </a:spcBef>
              <a:buClr>
                <a:schemeClr val="accent1"/>
              </a:buClr>
              <a:buSzPct val="140000"/>
              <a:buFont typeface="Arial" pitchFamily="34" charset="0"/>
              <a:buChar char="•"/>
              <a:defRPr/>
            </a:pPr>
            <a:r>
              <a:rPr lang="es-CL" sz="1200" dirty="0">
                <a:latin typeface="Arial" charset="0"/>
              </a:rPr>
              <a:t>Descripción</a:t>
            </a:r>
            <a:endParaRPr lang="es-CL" sz="1200" dirty="0">
              <a:latin typeface="Arial" charset="0"/>
            </a:endParaRPr>
          </a:p>
          <a:p>
            <a:pPr marL="1257300" lvl="2" indent="-342900">
              <a:spcBef>
                <a:spcPct val="20000"/>
              </a:spcBef>
              <a:buClr>
                <a:schemeClr val="accent1"/>
              </a:buClr>
              <a:buSzPct val="140000"/>
              <a:buFont typeface="Arial" pitchFamily="34" charset="0"/>
              <a:buChar char="•"/>
              <a:defRPr/>
            </a:pPr>
            <a:r>
              <a:rPr lang="es-CL" sz="1200" dirty="0">
                <a:latin typeface="Arial" charset="0"/>
              </a:rPr>
              <a:t>Adjuntar archivos.</a:t>
            </a:r>
            <a:endParaRPr lang="es-CL" sz="1200" dirty="0">
              <a:latin typeface="Arial" charset="0"/>
            </a:endParaRPr>
          </a:p>
          <a:p>
            <a:pPr marL="1257300" lvl="2" indent="-342900">
              <a:spcBef>
                <a:spcPct val="20000"/>
              </a:spcBef>
              <a:buClr>
                <a:schemeClr val="accent1"/>
              </a:buClr>
              <a:buSzPct val="140000"/>
              <a:buFont typeface="Arial" pitchFamily="34" charset="0"/>
              <a:buChar char="•"/>
              <a:defRPr/>
            </a:pPr>
            <a:endParaRPr lang="es-CL" sz="1200" dirty="0">
              <a:solidFill>
                <a:srgbClr val="FF0000"/>
              </a:solidFill>
              <a:latin typeface="Arial" charset="0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140000"/>
              <a:buFont typeface="Arial" pitchFamily="34" charset="0"/>
              <a:buChar char="•"/>
              <a:defRPr/>
            </a:pPr>
            <a:r>
              <a:rPr lang="es-CL" sz="1400" dirty="0">
                <a:latin typeface="Arial" charset="0"/>
              </a:rPr>
              <a:t>Ingresados todos los antecedentes requeridos, el sistema genera ticket  con numero de incidencia.</a:t>
            </a: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140000"/>
              <a:buFont typeface="Arial" pitchFamily="34" charset="0"/>
              <a:buChar char="•"/>
              <a:defRPr/>
            </a:pPr>
            <a:endParaRPr lang="es-CL" sz="1400" dirty="0">
              <a:latin typeface="Arial" charset="0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140000"/>
              <a:buFont typeface="Arial" pitchFamily="34" charset="0"/>
              <a:buChar char="•"/>
              <a:defRPr/>
            </a:pPr>
            <a:r>
              <a:rPr lang="es-CL" sz="1400" dirty="0">
                <a:latin typeface="Arial" charset="0"/>
              </a:rPr>
              <a:t>Se le envía un correo informado que la incidencia fue ingresada y que se encuentra en  tratamiento.</a:t>
            </a: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140000"/>
              <a:buFont typeface="Arial" pitchFamily="34" charset="0"/>
              <a:buChar char="•"/>
              <a:defRPr/>
            </a:pPr>
            <a:endParaRPr lang="es-CL" sz="1400" dirty="0">
              <a:latin typeface="Arial" charset="0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140000"/>
              <a:buFont typeface="Arial" pitchFamily="34" charset="0"/>
              <a:buChar char="•"/>
              <a:defRPr/>
            </a:pPr>
            <a:r>
              <a:rPr lang="es-CL" sz="1400" dirty="0">
                <a:latin typeface="Arial" charset="0"/>
              </a:rPr>
              <a:t>El tiempo de resolución de cada </a:t>
            </a:r>
            <a:r>
              <a:rPr lang="es-CL" sz="1400" dirty="0">
                <a:latin typeface="Arial" charset="0"/>
              </a:rPr>
              <a:t>incidencia (SLA),  </a:t>
            </a:r>
            <a:r>
              <a:rPr lang="es-CL" sz="1400" dirty="0">
                <a:latin typeface="Arial" charset="0"/>
              </a:rPr>
              <a:t>está pre definido por MINSAL,  en base a categoría y subcategoria definido previamente. Sin embargo, cada usuario  tiene la opción, llamando a la Mesa de ayuda, el solicitar una  nueva prioridad al tratamiento del problema para que sea atendido en un plazo menor al definido originalmente.</a:t>
            </a:r>
          </a:p>
          <a:p>
            <a:pPr marL="287338" indent="-287338">
              <a:spcBef>
                <a:spcPct val="20000"/>
              </a:spcBef>
              <a:buClr>
                <a:schemeClr val="accent1"/>
              </a:buClr>
              <a:buSzPct val="140000"/>
              <a:buFont typeface="Arial" pitchFamily="34" charset="0"/>
              <a:buChar char="•"/>
              <a:defRPr/>
            </a:pPr>
            <a:endParaRPr lang="es-CL" kern="0" dirty="0">
              <a:latin typeface="+mn-lt"/>
              <a:ea typeface="+mn-ea"/>
            </a:endParaRPr>
          </a:p>
          <a:p>
            <a:pPr marL="287338" indent="-287338">
              <a:spcBef>
                <a:spcPct val="20000"/>
              </a:spcBef>
              <a:buClr>
                <a:schemeClr val="accent1"/>
              </a:buClr>
              <a:buSzPct val="140000"/>
              <a:buFont typeface="Wingdings" pitchFamily="2" charset="2"/>
              <a:buNone/>
              <a:defRPr/>
            </a:pPr>
            <a:endParaRPr lang="es-CL" kern="0" dirty="0">
              <a:latin typeface="+mn-lt"/>
              <a:ea typeface="+mn-ea"/>
            </a:endParaRPr>
          </a:p>
          <a:p>
            <a:pPr marL="287338" indent="-287338">
              <a:spcBef>
                <a:spcPct val="20000"/>
              </a:spcBef>
              <a:buClr>
                <a:schemeClr val="accent1"/>
              </a:buClr>
              <a:buSzPct val="140000"/>
              <a:buFont typeface="Wingdings" pitchFamily="2" charset="2"/>
              <a:buNone/>
              <a:defRPr/>
            </a:pPr>
            <a:endParaRPr lang="es-CL" kern="0" dirty="0">
              <a:latin typeface="+mn-lt"/>
              <a:ea typeface="+mn-ea"/>
            </a:endParaRPr>
          </a:p>
          <a:p>
            <a:pPr marL="287338" indent="-287338">
              <a:spcBef>
                <a:spcPct val="20000"/>
              </a:spcBef>
              <a:buClr>
                <a:schemeClr val="accent1"/>
              </a:buClr>
              <a:buSzPct val="140000"/>
              <a:buFont typeface="Wingdings" pitchFamily="2" charset="2"/>
              <a:buChar char="§"/>
              <a:defRPr/>
            </a:pPr>
            <a:endParaRPr lang="es-CL" sz="2000" kern="0" dirty="0">
              <a:latin typeface="+mn-lt"/>
              <a:ea typeface="+mn-ea"/>
            </a:endParaRPr>
          </a:p>
          <a:p>
            <a:pPr marL="287338" indent="-287338">
              <a:spcBef>
                <a:spcPct val="20000"/>
              </a:spcBef>
              <a:buClr>
                <a:schemeClr val="accent1"/>
              </a:buClr>
              <a:buSzPct val="140000"/>
              <a:buFont typeface="Wingdings" pitchFamily="2" charset="2"/>
              <a:buNone/>
              <a:defRPr/>
            </a:pPr>
            <a:endParaRPr lang="es-ES" sz="2000" kern="0" dirty="0">
              <a:latin typeface="+mn-lt"/>
              <a:ea typeface="+mn-ea"/>
            </a:endParaRPr>
          </a:p>
        </p:txBody>
      </p:sp>
      <p:sp>
        <p:nvSpPr>
          <p:cNvPr id="23556" name="Rectangle 4"/>
          <p:cNvSpPr>
            <a:spLocks noChangeArrowheads="1"/>
          </p:cNvSpPr>
          <p:nvPr/>
        </p:nvSpPr>
        <p:spPr bwMode="auto">
          <a:xfrm>
            <a:off x="647700" y="404813"/>
            <a:ext cx="6273800" cy="61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es-ES" sz="2800" dirty="0"/>
              <a:t>Registro de Incidencia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3 Marcador de número de diapositiva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6EDFFC95-EE2E-49D4-8774-31F482AD949A}" type="slidenum">
              <a:rPr lang="es-ES" smtClean="0"/>
              <a:pPr/>
              <a:t>6</a:t>
            </a:fld>
            <a:endParaRPr lang="es-ES" smtClean="0"/>
          </a:p>
        </p:txBody>
      </p:sp>
      <p:pic>
        <p:nvPicPr>
          <p:cNvPr id="20490" name="Picture 1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340768"/>
            <a:ext cx="7840016" cy="49091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647700" y="404813"/>
            <a:ext cx="6273800" cy="61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es-ES" sz="2800" dirty="0"/>
              <a:t>Registro de Incidencia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AE71462-F004-493B-9DAE-61F6FD294D3A}" type="slidenum">
              <a:rPr lang="es-ES" smtClean="0"/>
              <a:pPr>
                <a:defRPr/>
              </a:pPr>
              <a:t>7</a:t>
            </a:fld>
            <a:endParaRPr lang="es-ES"/>
          </a:p>
        </p:txBody>
      </p:sp>
      <p:sp>
        <p:nvSpPr>
          <p:cNvPr id="5" name="3 Marcador de número de diapositiva"/>
          <p:cNvSpPr txBox="1">
            <a:spLocks/>
          </p:cNvSpPr>
          <p:nvPr/>
        </p:nvSpPr>
        <p:spPr bwMode="auto">
          <a:xfrm>
            <a:off x="8280400" y="6354763"/>
            <a:ext cx="863600" cy="217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AE71462-F004-493B-9DAE-61F6FD294D3A}" type="slidenum">
              <a:rPr kumimoji="0" lang="es-ES" sz="8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pitchFamily="-32" charset="-128"/>
                <a:cs typeface="+mn-cs"/>
              </a:rPr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s-ES" sz="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ＭＳ Ｐゴシック" pitchFamily="-32" charset="-128"/>
              <a:cs typeface="+mn-cs"/>
            </a:endParaRPr>
          </a:p>
        </p:txBody>
      </p:sp>
      <p:sp>
        <p:nvSpPr>
          <p:cNvPr id="6" name="3 Marcador de número de diapositiva"/>
          <p:cNvSpPr txBox="1">
            <a:spLocks/>
          </p:cNvSpPr>
          <p:nvPr/>
        </p:nvSpPr>
        <p:spPr bwMode="auto">
          <a:xfrm>
            <a:off x="8280400" y="6354763"/>
            <a:ext cx="863600" cy="217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EDFFC95-EE2E-49D4-8774-31F482AD949A}" type="slidenum">
              <a:rPr kumimoji="0" lang="es-ES" sz="8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pitchFamily="-32" charset="-128"/>
                <a:cs typeface="+mn-cs"/>
              </a:rPr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s-ES" sz="800" b="0" i="0" u="none" strike="noStrike" kern="120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ＭＳ Ｐゴシック" pitchFamily="-32" charset="-128"/>
              <a:cs typeface="+mn-cs"/>
            </a:endParaRPr>
          </a:p>
        </p:txBody>
      </p:sp>
      <p:pic>
        <p:nvPicPr>
          <p:cNvPr id="4096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1160" y="1340768"/>
            <a:ext cx="7827264" cy="4901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647700" y="404813"/>
            <a:ext cx="6273800" cy="61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es-ES" sz="2800" dirty="0"/>
              <a:t>Registro de Incidencia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3 Marcador de número de diapositiva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fld id="{DD933BBF-2396-459D-BE38-B27FD4163F26}" type="slidenum">
              <a:rPr lang="es-ES" smtClean="0">
                <a:latin typeface="Arial" pitchFamily="34" charset="0"/>
              </a:rPr>
              <a:pPr/>
              <a:t>8</a:t>
            </a:fld>
            <a:endParaRPr lang="es-ES" smtClean="0">
              <a:latin typeface="Arial" pitchFamily="34" charset="0"/>
            </a:endParaRPr>
          </a:p>
        </p:txBody>
      </p:sp>
      <p:sp>
        <p:nvSpPr>
          <p:cNvPr id="24579" name="3 Marcador de número de diapositiva"/>
          <p:cNvSpPr txBox="1">
            <a:spLocks/>
          </p:cNvSpPr>
          <p:nvPr/>
        </p:nvSpPr>
        <p:spPr bwMode="auto">
          <a:xfrm>
            <a:off x="8280400" y="6354763"/>
            <a:ext cx="863600" cy="217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defTabSz="914400" eaLnBrk="0" hangingPunct="0"/>
            <a:fld id="{20DCCC55-4832-4478-BDD0-DF5908B72CEF}" type="slidenum">
              <a:rPr lang="es-ES" sz="800">
                <a:solidFill>
                  <a:srgbClr val="FFFFFF"/>
                </a:solidFill>
                <a:ea typeface="ＭＳ Ｐゴシック"/>
                <a:cs typeface="ＭＳ Ｐゴシック"/>
              </a:rPr>
              <a:pPr defTabSz="914400" eaLnBrk="0" hangingPunct="0"/>
              <a:t>8</a:t>
            </a:fld>
            <a:endParaRPr lang="es-ES" sz="800">
              <a:solidFill>
                <a:srgbClr val="FFFFFF"/>
              </a:solidFill>
              <a:ea typeface="ＭＳ Ｐゴシック"/>
              <a:cs typeface="ＭＳ Ｐゴシック"/>
            </a:endParaRPr>
          </a:p>
        </p:txBody>
      </p:sp>
      <p:pic>
        <p:nvPicPr>
          <p:cNvPr id="24580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2438" y="1412875"/>
            <a:ext cx="7827962" cy="4900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1" name="Rectangle 4"/>
          <p:cNvSpPr>
            <a:spLocks noChangeArrowheads="1"/>
          </p:cNvSpPr>
          <p:nvPr/>
        </p:nvSpPr>
        <p:spPr bwMode="auto">
          <a:xfrm>
            <a:off x="647700" y="404813"/>
            <a:ext cx="6273800" cy="61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es-ES" sz="2800"/>
              <a:t>Registro de Incidencia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3 Marcador de número de diapositiva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fld id="{FBD6E2AB-BECC-42D5-93AA-DCB19DF7D15C}" type="slidenum">
              <a:rPr lang="es-ES" smtClean="0">
                <a:latin typeface="Arial" pitchFamily="34" charset="0"/>
              </a:rPr>
              <a:pPr/>
              <a:t>9</a:t>
            </a:fld>
            <a:endParaRPr lang="es-ES" smtClean="0">
              <a:latin typeface="Arial" pitchFamily="34" charset="0"/>
            </a:endParaRPr>
          </a:p>
        </p:txBody>
      </p:sp>
      <p:sp>
        <p:nvSpPr>
          <p:cNvPr id="25603" name="3 Marcador de número de diapositiva"/>
          <p:cNvSpPr txBox="1">
            <a:spLocks/>
          </p:cNvSpPr>
          <p:nvPr/>
        </p:nvSpPr>
        <p:spPr bwMode="auto">
          <a:xfrm>
            <a:off x="8280400" y="6354763"/>
            <a:ext cx="863600" cy="217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defTabSz="914400" eaLnBrk="0" hangingPunct="0"/>
            <a:fld id="{465527DE-969F-4654-9A7F-F30F5B8692FF}" type="slidenum">
              <a:rPr lang="es-ES" sz="800">
                <a:solidFill>
                  <a:srgbClr val="FFFFFF"/>
                </a:solidFill>
                <a:ea typeface="ＭＳ Ｐゴシック"/>
                <a:cs typeface="ＭＳ Ｐゴシック"/>
              </a:rPr>
              <a:pPr defTabSz="914400" eaLnBrk="0" hangingPunct="0"/>
              <a:t>9</a:t>
            </a:fld>
            <a:endParaRPr lang="es-ES" sz="800">
              <a:solidFill>
                <a:srgbClr val="FFFFFF"/>
              </a:solidFill>
              <a:ea typeface="ＭＳ Ｐゴシック"/>
              <a:cs typeface="ＭＳ Ｐゴシック"/>
            </a:endParaRPr>
          </a:p>
        </p:txBody>
      </p:sp>
      <p:sp>
        <p:nvSpPr>
          <p:cNvPr id="25604" name="3 Marcador de número de diapositiva"/>
          <p:cNvSpPr txBox="1">
            <a:spLocks/>
          </p:cNvSpPr>
          <p:nvPr/>
        </p:nvSpPr>
        <p:spPr bwMode="auto">
          <a:xfrm>
            <a:off x="8280400" y="6354763"/>
            <a:ext cx="863600" cy="217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defTabSz="914400" eaLnBrk="0" hangingPunct="0"/>
            <a:fld id="{DEE99003-C7FE-4F3A-B262-53707CC76876}" type="slidenum">
              <a:rPr lang="es-ES" sz="800">
                <a:solidFill>
                  <a:srgbClr val="FFFFFF"/>
                </a:solidFill>
                <a:ea typeface="ＭＳ Ｐゴシック"/>
                <a:cs typeface="ＭＳ Ｐゴシック"/>
              </a:rPr>
              <a:pPr defTabSz="914400" eaLnBrk="0" hangingPunct="0"/>
              <a:t>9</a:t>
            </a:fld>
            <a:endParaRPr lang="es-ES" sz="800">
              <a:solidFill>
                <a:srgbClr val="FFFFFF"/>
              </a:solidFill>
              <a:ea typeface="ＭＳ Ｐゴシック"/>
              <a:cs typeface="ＭＳ Ｐゴシック"/>
            </a:endParaRPr>
          </a:p>
        </p:txBody>
      </p:sp>
      <p:pic>
        <p:nvPicPr>
          <p:cNvPr id="2560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2913" y="1304925"/>
            <a:ext cx="7874000" cy="4930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6" name="Rectangle 4"/>
          <p:cNvSpPr>
            <a:spLocks noChangeArrowheads="1"/>
          </p:cNvSpPr>
          <p:nvPr/>
        </p:nvSpPr>
        <p:spPr bwMode="auto">
          <a:xfrm>
            <a:off x="647700" y="404813"/>
            <a:ext cx="6273800" cy="61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es-ES" sz="2800"/>
              <a:t>Registro de Incidencia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4640</TotalTime>
  <Words>915</Words>
  <Application>Microsoft Office PowerPoint</Application>
  <PresentationFormat>Presentación en pantalla (4:3)</PresentationFormat>
  <Paragraphs>509</Paragraphs>
  <Slides>17</Slides>
  <Notes>0</Notes>
  <HiddenSlides>0</HiddenSlides>
  <MMClips>0</MMClips>
  <ScaleCrop>false</ScaleCrop>
  <HeadingPairs>
    <vt:vector size="8" baseType="variant">
      <vt:variant>
        <vt:lpstr>Fuentes usadas</vt:lpstr>
      </vt:variant>
      <vt:variant>
        <vt:i4>7</vt:i4>
      </vt:variant>
      <vt:variant>
        <vt:lpstr>Tema</vt:lpstr>
      </vt:variant>
      <vt:variant>
        <vt:i4>3</vt:i4>
      </vt:variant>
      <vt:variant>
        <vt:lpstr>Servidores OLE incrustados</vt:lpstr>
      </vt:variant>
      <vt:variant>
        <vt:i4>1</vt:i4>
      </vt:variant>
      <vt:variant>
        <vt:lpstr>Títulos de diapositiva</vt:lpstr>
      </vt:variant>
      <vt:variant>
        <vt:i4>17</vt:i4>
      </vt:variant>
    </vt:vector>
  </HeadingPairs>
  <TitlesOfParts>
    <vt:vector size="28" baseType="lpstr">
      <vt:lpstr>Arial</vt:lpstr>
      <vt:lpstr>ヒラギノ角ゴ Pro W3</vt:lpstr>
      <vt:lpstr>Calibri</vt:lpstr>
      <vt:lpstr>Verdana</vt:lpstr>
      <vt:lpstr>Verdana Bold</vt:lpstr>
      <vt:lpstr>Wingdings</vt:lpstr>
      <vt:lpstr>ＭＳ Ｐゴシック</vt:lpstr>
      <vt:lpstr>Office Theme</vt:lpstr>
      <vt:lpstr>1_Office Theme</vt:lpstr>
      <vt:lpstr>2_Office Theme</vt:lpstr>
      <vt:lpstr>Hoja de cálculo de Microsoft Office Excel</vt:lpstr>
      <vt:lpstr>Diapositiva 1</vt:lpstr>
      <vt:lpstr>Conceptos y Roles</vt:lpstr>
      <vt:lpstr>Conceptos y Roles</vt:lpstr>
      <vt:lpstr>Diapositiva 4</vt:lpstr>
      <vt:lpstr>Diapositiva 5</vt:lpstr>
      <vt:lpstr>Diapositiva 6</vt:lpstr>
      <vt:lpstr>Diapositiva 7</vt:lpstr>
      <vt:lpstr>Diapositiva 8</vt:lpstr>
      <vt:lpstr>Diapositiva 9</vt:lpstr>
      <vt:lpstr>Diapositiva 10</vt:lpstr>
      <vt:lpstr>N° de Incidentes Cerrados en Periodo </vt:lpstr>
      <vt:lpstr>Distribución de Incidentes Categoría y Periodo</vt:lpstr>
      <vt:lpstr>Distribución de Incidentes Categoría y Periodo</vt:lpstr>
      <vt:lpstr>Tiempo Promedio Solución Categoría Software</vt:lpstr>
      <vt:lpstr>Tiempo Promedio Solución: Organismo y Periodo</vt:lpstr>
      <vt:lpstr>Diapositiva 16</vt:lpstr>
      <vt:lpstr>Gracias.</vt:lpstr>
    </vt:vector>
  </TitlesOfParts>
  <Manager/>
  <Company>Gabriel Badagnani</Company>
  <LinksUpToDate>false</LinksUpToDate>
  <SharedDoc>false</SharedDoc>
  <HyperlinkBase/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subject/>
  <dc:creator>Executive Director</dc:creator>
  <cp:keywords/>
  <dc:description/>
  <cp:lastModifiedBy>ECB</cp:lastModifiedBy>
  <cp:revision>99</cp:revision>
  <dcterms:created xsi:type="dcterms:W3CDTF">2010-12-28T17:53:50Z</dcterms:created>
  <dcterms:modified xsi:type="dcterms:W3CDTF">2011-05-19T06:23:04Z</dcterms:modified>
  <cp:category/>
</cp:coreProperties>
</file>