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6621" r:id="rId1"/>
  </p:sldMasterIdLst>
  <p:notesMasterIdLst>
    <p:notesMasterId r:id="rId9"/>
  </p:notesMasterIdLst>
  <p:handoutMasterIdLst>
    <p:handoutMasterId r:id="rId10"/>
  </p:handoutMasterIdLst>
  <p:sldIdLst>
    <p:sldId id="852" r:id="rId2"/>
    <p:sldId id="1193" r:id="rId3"/>
    <p:sldId id="1195" r:id="rId4"/>
    <p:sldId id="1189" r:id="rId5"/>
    <p:sldId id="1194" r:id="rId6"/>
    <p:sldId id="1153" r:id="rId7"/>
    <p:sldId id="1191" r:id="rId8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4">
          <p15:clr>
            <a:srgbClr val="A4A3A4"/>
          </p15:clr>
        </p15:guide>
        <p15:guide id="2" pos="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blo Andres Jimenez Chavez" initials="PAJC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AB"/>
    <a:srgbClr val="EF4144"/>
    <a:srgbClr val="5185BD"/>
    <a:srgbClr val="4F81BD"/>
    <a:srgbClr val="4453A0"/>
    <a:srgbClr val="8064A2"/>
    <a:srgbClr val="9BBB59"/>
    <a:srgbClr val="F79646"/>
    <a:srgbClr val="5767B4"/>
    <a:srgbClr val="685D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164" autoAdjust="0"/>
    <p:restoredTop sz="93761" autoAdjust="0"/>
  </p:normalViewPr>
  <p:slideViewPr>
    <p:cSldViewPr snapToObjects="1">
      <p:cViewPr varScale="1">
        <p:scale>
          <a:sx n="74" d="100"/>
          <a:sy n="74" d="100"/>
        </p:scale>
        <p:origin x="792" y="72"/>
      </p:cViewPr>
      <p:guideLst>
        <p:guide orient="horz" pos="-4"/>
        <p:guide pos="3"/>
      </p:guideLst>
    </p:cSldViewPr>
  </p:slideViewPr>
  <p:outlineViewPr>
    <p:cViewPr>
      <p:scale>
        <a:sx n="33" d="100"/>
        <a:sy n="33" d="100"/>
      </p:scale>
      <p:origin x="0" y="366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52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3E72672-73BD-4FF1-AA4D-4151FECDF2BC}" type="datetime1">
              <a:rPr lang="es-ES" altLang="es-CL"/>
              <a:pPr>
                <a:defRPr/>
              </a:pPr>
              <a:t>28/11/2017</a:t>
            </a:fld>
            <a:endParaRPr lang="es-ES" alt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C2D7488-C1C2-4E7D-A8EE-650F51033CA9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27705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43A7C47-D4D8-448D-B396-6B7E89C217BE}" type="datetime1">
              <a:rPr lang="en-US" altLang="es-CL"/>
              <a:pPr>
                <a:defRPr/>
              </a:pPr>
              <a:t>11/28/2017</a:t>
            </a:fld>
            <a:endParaRPr lang="en-US" altLang="es-C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69" tIns="46585" rIns="93169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EF2CE66D-0410-4A6D-922D-8F3FB3FA563E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6241182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/>
          </a:p>
        </p:txBody>
      </p:sp>
      <p:sp>
        <p:nvSpPr>
          <p:cNvPr id="114692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fld id="{91E20072-036B-47E2-AF6C-B54612D4492F}" type="slidenum">
              <a:rPr lang="en-US" altLang="es-CL">
                <a:latin typeface="Calibri" pitchFamily="34" charset="0"/>
              </a:rPr>
              <a:pPr/>
              <a:t>1</a:t>
            </a:fld>
            <a:endParaRPr lang="en-US" altLang="es-CL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830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/>
          </a:p>
        </p:txBody>
      </p:sp>
      <p:sp>
        <p:nvSpPr>
          <p:cNvPr id="1198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fld id="{765E5C79-BCB9-4230-8CEF-AE6560DB5003}" type="slidenum">
              <a:rPr lang="en-US" altLang="es-CL">
                <a:latin typeface="Calibri" pitchFamily="34" charset="0"/>
              </a:rPr>
              <a:pPr/>
              <a:t>3</a:t>
            </a:fld>
            <a:endParaRPr lang="en-US" altLang="es-CL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920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/>
          </a:p>
        </p:txBody>
      </p:sp>
      <p:sp>
        <p:nvSpPr>
          <p:cNvPr id="1198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fld id="{765E5C79-BCB9-4230-8CEF-AE6560DB5003}" type="slidenum">
              <a:rPr lang="en-US" altLang="es-CL">
                <a:latin typeface="Calibri" pitchFamily="34" charset="0"/>
              </a:rPr>
              <a:pPr/>
              <a:t>4</a:t>
            </a:fld>
            <a:endParaRPr lang="en-US" altLang="es-CL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953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2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0"/>
            <a:ext cx="20193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6544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logoPN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0"/>
            <a:ext cx="2033588" cy="203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CuadroTexto 4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084202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93663" y="158750"/>
            <a:ext cx="2687637" cy="4603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eaLnBrk="1" hangingPunct="1">
              <a:defRPr/>
            </a:pPr>
            <a:r>
              <a:rPr lang="es-ES" altLang="es-CL">
                <a:solidFill>
                  <a:srgbClr val="BFBFBF"/>
                </a:solidFill>
                <a:latin typeface="Calibri" panose="020F0502020204030204" pitchFamily="34" charset="0"/>
              </a:rPr>
              <a:t>Imagen Referencial</a:t>
            </a:r>
          </a:p>
        </p:txBody>
      </p:sp>
      <p:sp>
        <p:nvSpPr>
          <p:cNvPr id="7" name="Marcador de imágenes prediseñadas 9"/>
          <p:cNvSpPr>
            <a:spLocks noGrp="1"/>
          </p:cNvSpPr>
          <p:nvPr>
            <p:ph type="clipArt" sz="quarter" idx="10"/>
          </p:nvPr>
        </p:nvSpPr>
        <p:spPr>
          <a:xfrm>
            <a:off x="0" y="0"/>
            <a:ext cx="2781300" cy="6858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bg1"/>
                </a:solidFill>
                <a:latin typeface="gobCL"/>
                <a:cs typeface="gobCL"/>
              </a:defRPr>
            </a:lvl1pPr>
          </a:lstStyle>
          <a:p>
            <a:pPr lvl="0"/>
            <a:r>
              <a:rPr lang="es-ES" noProof="0"/>
              <a:t>Haga clic en el icono para agregar una imagen prediseñada</a:t>
            </a:r>
            <a:endParaRPr lang="es-ES" noProof="0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" name="CuadroTexto 1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235293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93663" y="158750"/>
            <a:ext cx="2687637" cy="4603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eaLnBrk="1" hangingPunct="1">
              <a:defRPr/>
            </a:pPr>
            <a:r>
              <a:rPr lang="es-ES" altLang="es-CL">
                <a:solidFill>
                  <a:srgbClr val="BFBFBF"/>
                </a:solidFill>
                <a:latin typeface="Calibri" panose="020F0502020204030204" pitchFamily="34" charset="0"/>
              </a:rPr>
              <a:t>Imagen Referencial</a:t>
            </a:r>
          </a:p>
        </p:txBody>
      </p:sp>
      <p:sp>
        <p:nvSpPr>
          <p:cNvPr id="7" name="Marcador de imágenes prediseñadas 9"/>
          <p:cNvSpPr>
            <a:spLocks noGrp="1"/>
          </p:cNvSpPr>
          <p:nvPr>
            <p:ph type="clipArt" sz="quarter" idx="10"/>
          </p:nvPr>
        </p:nvSpPr>
        <p:spPr>
          <a:xfrm>
            <a:off x="0" y="0"/>
            <a:ext cx="2781300" cy="6858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bg1"/>
                </a:solidFill>
                <a:latin typeface="gobCL"/>
                <a:cs typeface="gobCL"/>
              </a:defRPr>
            </a:lvl1pPr>
          </a:lstStyle>
          <a:p>
            <a:pPr lvl="0"/>
            <a:r>
              <a:rPr lang="es-ES" noProof="0"/>
              <a:t>Haga clic en el icono para agregar una imagen prediseñada</a:t>
            </a:r>
            <a:endParaRPr lang="es-ES" noProof="0" dirty="0"/>
          </a:p>
        </p:txBody>
      </p:sp>
      <p:sp>
        <p:nvSpPr>
          <p:cNvPr id="6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CuadroTexto 7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30047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uadroTexto 3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9761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mplemento-Logo-Gobierno-160x14p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0"/>
            <a:ext cx="20320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Marcador de texto 2"/>
          <p:cNvSpPr>
            <a:spLocks noGrp="1"/>
          </p:cNvSpPr>
          <p:nvPr>
            <p:ph idx="18"/>
          </p:nvPr>
        </p:nvSpPr>
        <p:spPr>
          <a:xfrm>
            <a:off x="3479800" y="3035300"/>
            <a:ext cx="5257799" cy="3236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500" baseline="0">
                <a:solidFill>
                  <a:schemeClr val="tx1">
                    <a:lumMod val="75000"/>
                  </a:schemeClr>
                </a:solidFill>
                <a:latin typeface="Verdana"/>
                <a:cs typeface="Verdana"/>
              </a:defRPr>
            </a:lvl1pPr>
            <a:lvl2pPr>
              <a:defRPr sz="1800">
                <a:solidFill>
                  <a:schemeClr val="bg1"/>
                </a:solidFill>
                <a:latin typeface="gobCL"/>
                <a:cs typeface="gobCL"/>
              </a:defRPr>
            </a:lvl2pPr>
            <a:lvl3pPr>
              <a:defRPr sz="1800">
                <a:solidFill>
                  <a:schemeClr val="bg1"/>
                </a:solidFill>
                <a:latin typeface="gobCL"/>
                <a:cs typeface="gobCL"/>
              </a:defRPr>
            </a:lvl3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</p:txBody>
      </p:sp>
      <p:sp>
        <p:nvSpPr>
          <p:cNvPr id="7" name="Marcador de contenido 12"/>
          <p:cNvSpPr>
            <a:spLocks noGrp="1"/>
          </p:cNvSpPr>
          <p:nvPr>
            <p:ph sz="quarter" idx="12"/>
          </p:nvPr>
        </p:nvSpPr>
        <p:spPr>
          <a:xfrm>
            <a:off x="3479800" y="1066801"/>
            <a:ext cx="5257800" cy="990600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="1" i="0" spc="0">
                <a:solidFill>
                  <a:schemeClr val="accent1"/>
                </a:solidFill>
                <a:latin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</p:txBody>
      </p:sp>
      <p:sp>
        <p:nvSpPr>
          <p:cNvPr id="8" name="Marcador de contenido 12"/>
          <p:cNvSpPr>
            <a:spLocks noGrp="1"/>
          </p:cNvSpPr>
          <p:nvPr>
            <p:ph sz="quarter" idx="13"/>
          </p:nvPr>
        </p:nvSpPr>
        <p:spPr>
          <a:xfrm>
            <a:off x="3479800" y="2184400"/>
            <a:ext cx="5257800" cy="723900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="0" i="0" spc="0">
                <a:solidFill>
                  <a:srgbClr val="4F81BD"/>
                </a:solidFill>
                <a:latin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</p:txBody>
      </p:sp>
    </p:spTree>
    <p:extLst>
      <p:ext uri="{BB962C8B-B14F-4D97-AF65-F5344CB8AC3E}">
        <p14:creationId xmlns:p14="http://schemas.microsoft.com/office/powerpoint/2010/main" val="1732219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0"/>
            <a:ext cx="20193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CuadroTexto 4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302569156"/>
      </p:ext>
    </p:extLst>
  </p:cSld>
  <p:clrMapOvr>
    <a:masterClrMapping/>
  </p:clrMapOvr>
  <p:transition spd="med" advClick="0" advTm="2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3FF025F-5B12-4A57-AF21-40B7162CD036}" type="datetime1">
              <a:rPr lang="en-US"/>
              <a:pPr>
                <a:defRPr/>
              </a:pPr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8DB40-0955-4F4C-99CD-77CB9028358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195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6" descr="Complemento-Logo-Gobierno-160x14px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6692900"/>
            <a:ext cx="20320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084" r:id="rId1"/>
    <p:sldLayoutId id="2147491085" r:id="rId2"/>
    <p:sldLayoutId id="2147491086" r:id="rId3"/>
    <p:sldLayoutId id="2147491087" r:id="rId4"/>
    <p:sldLayoutId id="2147490993" r:id="rId5"/>
    <p:sldLayoutId id="2147491088" r:id="rId6"/>
    <p:sldLayoutId id="2147491090" r:id="rId7"/>
    <p:sldLayoutId id="2147491097" r:id="rId8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3 Marcador de contenido"/>
          <p:cNvSpPr>
            <a:spLocks noGrp="1"/>
          </p:cNvSpPr>
          <p:nvPr>
            <p:ph sz="quarter" idx="11"/>
          </p:nvPr>
        </p:nvSpPr>
        <p:spPr bwMode="auto">
          <a:xfrm>
            <a:off x="379413" y="2316956"/>
            <a:ext cx="8472487" cy="11890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ES_tradnl" altLang="es-CL" sz="3200" dirty="0">
                <a:solidFill>
                  <a:schemeClr val="accent1"/>
                </a:solidFill>
                <a:latin typeface="Candara" pitchFamily="34" charset="0"/>
                <a:ea typeface="Tahoma" pitchFamily="34" charset="0"/>
                <a:cs typeface="Candara" pitchFamily="34" charset="0"/>
              </a:rPr>
              <a:t>SITUACIÓN SERVICIOS DE SALUD</a:t>
            </a:r>
          </a:p>
        </p:txBody>
      </p:sp>
      <p:sp>
        <p:nvSpPr>
          <p:cNvPr id="113667" name="CuadroTexto 1"/>
          <p:cNvSpPr txBox="1">
            <a:spLocks noChangeArrowheads="1"/>
          </p:cNvSpPr>
          <p:nvPr/>
        </p:nvSpPr>
        <p:spPr bwMode="auto">
          <a:xfrm>
            <a:off x="2915816" y="4869160"/>
            <a:ext cx="3094117" cy="93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endParaRPr lang="es-CL" altLang="es-CL" sz="1100" dirty="0">
              <a:solidFill>
                <a:schemeClr val="accent1"/>
              </a:solidFill>
              <a:latin typeface="Candara" pitchFamily="34" charset="0"/>
            </a:endParaRPr>
          </a:p>
          <a:p>
            <a:pPr algn="ctr"/>
            <a:r>
              <a:rPr lang="es-CL" altLang="es-CL" sz="1100" b="1" dirty="0">
                <a:solidFill>
                  <a:schemeClr val="accent1"/>
                </a:solidFill>
                <a:latin typeface="Candara" pitchFamily="34" charset="0"/>
              </a:rPr>
              <a:t>Departamento de Gestión de Recursos Humanos</a:t>
            </a:r>
          </a:p>
          <a:p>
            <a:pPr algn="ctr"/>
            <a:r>
              <a:rPr lang="es-CL" altLang="es-CL" sz="1100" b="1" dirty="0">
                <a:solidFill>
                  <a:schemeClr val="accent1"/>
                </a:solidFill>
                <a:latin typeface="Candara" pitchFamily="34" charset="0"/>
              </a:rPr>
              <a:t>División de Gestión y Desarrollo de las Personas</a:t>
            </a:r>
          </a:p>
          <a:p>
            <a:pPr algn="ctr"/>
            <a:r>
              <a:rPr lang="es-CL" altLang="es-CL" sz="1100" b="1" dirty="0">
                <a:solidFill>
                  <a:schemeClr val="accent1"/>
                </a:solidFill>
                <a:latin typeface="Candara" pitchFamily="34" charset="0"/>
              </a:rPr>
              <a:t>Subsecretaria de Redes Asistenciales</a:t>
            </a:r>
          </a:p>
          <a:p>
            <a:pPr algn="ctr"/>
            <a:r>
              <a:rPr lang="es-CL" altLang="es-CL" sz="1100" b="1" dirty="0">
                <a:solidFill>
                  <a:schemeClr val="accent1"/>
                </a:solidFill>
                <a:latin typeface="Candara" pitchFamily="34" charset="0"/>
              </a:rPr>
              <a:t>28 Y 29 Noviembre 2017</a:t>
            </a:r>
          </a:p>
        </p:txBody>
      </p:sp>
      <p:grpSp>
        <p:nvGrpSpPr>
          <p:cNvPr id="113668" name="Group 26"/>
          <p:cNvGrpSpPr>
            <a:grpSpLocks/>
          </p:cNvGrpSpPr>
          <p:nvPr/>
        </p:nvGrpSpPr>
        <p:grpSpPr bwMode="auto">
          <a:xfrm>
            <a:off x="141836" y="3645024"/>
            <a:ext cx="8745538" cy="617538"/>
            <a:chOff x="356900" y="4419908"/>
            <a:chExt cx="8745040" cy="618511"/>
          </a:xfrm>
        </p:grpSpPr>
        <p:grpSp>
          <p:nvGrpSpPr>
            <p:cNvPr id="113669" name="2 Grupo"/>
            <p:cNvGrpSpPr>
              <a:grpSpLocks/>
            </p:cNvGrpSpPr>
            <p:nvPr/>
          </p:nvGrpSpPr>
          <p:grpSpPr bwMode="auto">
            <a:xfrm>
              <a:off x="356900" y="4419908"/>
              <a:ext cx="5976254" cy="614680"/>
              <a:chOff x="3608088" y="5329398"/>
              <a:chExt cx="4743450" cy="508540"/>
            </a:xfrm>
          </p:grpSpPr>
          <p:pic>
            <p:nvPicPr>
              <p:cNvPr id="21" name="Picture 20"/>
              <p:cNvPicPr>
                <a:picLocks noChangeAspect="1" noChangeArrowheads="1"/>
              </p:cNvPicPr>
              <p:nvPr/>
            </p:nvPicPr>
            <p:blipFill>
              <a:blip r:embed="rId3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3608088" y="5373216"/>
                <a:ext cx="962375" cy="375877"/>
              </a:xfrm>
              <a:prstGeom prst="rect">
                <a:avLst/>
              </a:prstGeom>
              <a:noFill/>
              <a:ln>
                <a:noFill/>
              </a:ln>
              <a:extLst/>
            </p:spPr>
          </p:pic>
          <p:pic>
            <p:nvPicPr>
              <p:cNvPr id="22" name="Picture 21"/>
              <p:cNvPicPr>
                <a:picLocks noChangeAspect="1" noChangeArrowheads="1"/>
              </p:cNvPicPr>
              <p:nvPr/>
            </p:nvPicPr>
            <p:blipFill>
              <a:blip r:embed="rId4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4858918" y="5410573"/>
                <a:ext cx="618801" cy="338520"/>
              </a:xfrm>
              <a:prstGeom prst="rect">
                <a:avLst/>
              </a:prstGeom>
              <a:noFill/>
              <a:ln>
                <a:noFill/>
              </a:ln>
              <a:extLst/>
            </p:spPr>
          </p:pic>
          <p:pic>
            <p:nvPicPr>
              <p:cNvPr id="23" name="Picture 22"/>
              <p:cNvPicPr>
                <a:picLocks noChangeAspect="1" noChangeArrowheads="1"/>
              </p:cNvPicPr>
              <p:nvPr/>
            </p:nvPicPr>
            <p:blipFill>
              <a:blip r:embed="rId5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7116560" y="5406933"/>
                <a:ext cx="349440" cy="34944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</p:pic>
          <p:pic>
            <p:nvPicPr>
              <p:cNvPr id="24" name="Picture 23"/>
              <p:cNvPicPr>
                <a:picLocks noChangeAspect="1" noChangeArrowheads="1"/>
              </p:cNvPicPr>
              <p:nvPr/>
            </p:nvPicPr>
            <p:blipFill>
              <a:blip r:embed="rId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5757493" y="5428780"/>
                <a:ext cx="390581" cy="374306"/>
              </a:xfrm>
              <a:prstGeom prst="rect">
                <a:avLst/>
              </a:prstGeom>
              <a:noFill/>
              <a:ln>
                <a:noFill/>
              </a:ln>
              <a:extLst/>
            </p:spPr>
          </p:pic>
          <p:pic>
            <p:nvPicPr>
              <p:cNvPr id="25" name="Picture 24"/>
              <p:cNvPicPr>
                <a:picLocks noChangeAspect="1" noChangeArrowheads="1"/>
              </p:cNvPicPr>
              <p:nvPr/>
            </p:nvPicPr>
            <p:blipFill>
              <a:blip r:embed="rId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7713743" y="5420978"/>
                <a:ext cx="637795" cy="328114"/>
              </a:xfrm>
              <a:prstGeom prst="rect">
                <a:avLst/>
              </a:prstGeom>
              <a:noFill/>
              <a:ln>
                <a:noFill/>
              </a:ln>
              <a:extLst/>
            </p:spPr>
          </p:pic>
          <p:pic>
            <p:nvPicPr>
              <p:cNvPr id="113679" name="1 Imagen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52002" y="5329398"/>
                <a:ext cx="352246" cy="508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13670" name="2 Grupo"/>
            <p:cNvGrpSpPr>
              <a:grpSpLocks/>
            </p:cNvGrpSpPr>
            <p:nvPr/>
          </p:nvGrpSpPr>
          <p:grpSpPr bwMode="auto">
            <a:xfrm>
              <a:off x="6651026" y="4419908"/>
              <a:ext cx="2450914" cy="618511"/>
              <a:chOff x="4858918" y="5329398"/>
              <a:chExt cx="1945330" cy="508540"/>
            </a:xfrm>
          </p:grpSpPr>
          <p:pic>
            <p:nvPicPr>
              <p:cNvPr id="16" name="Picture 15"/>
              <p:cNvPicPr>
                <a:picLocks noChangeAspect="1" noChangeArrowheads="1"/>
              </p:cNvPicPr>
              <p:nvPr/>
            </p:nvPicPr>
            <p:blipFill>
              <a:blip r:embed="rId4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4858918" y="5410573"/>
                <a:ext cx="618801" cy="338520"/>
              </a:xfrm>
              <a:prstGeom prst="rect">
                <a:avLst/>
              </a:prstGeom>
              <a:noFill/>
              <a:ln>
                <a:noFill/>
              </a:ln>
              <a:extLst/>
            </p:spPr>
          </p:pic>
          <p:pic>
            <p:nvPicPr>
              <p:cNvPr id="18" name="Picture 17"/>
              <p:cNvPicPr>
                <a:picLocks noChangeAspect="1" noChangeArrowheads="1"/>
              </p:cNvPicPr>
              <p:nvPr/>
            </p:nvPicPr>
            <p:blipFill>
              <a:blip r:embed="rId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5757493" y="5428780"/>
                <a:ext cx="390581" cy="374306"/>
              </a:xfrm>
              <a:prstGeom prst="rect">
                <a:avLst/>
              </a:prstGeom>
              <a:noFill/>
              <a:ln>
                <a:noFill/>
              </a:ln>
              <a:extLst/>
            </p:spPr>
          </p:pic>
          <p:pic>
            <p:nvPicPr>
              <p:cNvPr id="113673" name="1 Imagen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52002" y="5329398"/>
                <a:ext cx="352246" cy="508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/>
          <p:cNvPicPr>
            <a:picLocks noGrp="1" noChangeAspect="1"/>
          </p:cNvPicPr>
          <p:nvPr>
            <p:ph idx="18"/>
          </p:nvPr>
        </p:nvPicPr>
        <p:blipFill>
          <a:blip r:embed="rId2"/>
          <a:stretch>
            <a:fillRect/>
          </a:stretch>
        </p:blipFill>
        <p:spPr>
          <a:xfrm>
            <a:off x="0" y="1340768"/>
            <a:ext cx="4342715" cy="325703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0" y="3140968"/>
            <a:ext cx="4572000" cy="3429000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0" y="26064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CL" i="1" dirty="0">
                <a:solidFill>
                  <a:srgbClr val="000000"/>
                </a:solidFill>
                <a:latin typeface="Calibri" panose="020F0502020204030204" pitchFamily="34" charset="0"/>
              </a:rPr>
              <a:t> 04 de Septiembre en  Reunión Subdirectores Sobre Encasillamiento y  nuevas plantas de personal de los servicios de </a:t>
            </a:r>
            <a:r>
              <a:rPr lang="es-CL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salud</a:t>
            </a:r>
            <a:endParaRPr lang="es-CL" i="1" dirty="0"/>
          </a:p>
        </p:txBody>
      </p:sp>
      <p:sp>
        <p:nvSpPr>
          <p:cNvPr id="8" name="Rectángulo 7"/>
          <p:cNvSpPr/>
          <p:nvPr/>
        </p:nvSpPr>
        <p:spPr>
          <a:xfrm>
            <a:off x="4499992" y="171229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CL" i="1" dirty="0" smtClean="0">
                <a:solidFill>
                  <a:srgbClr val="44546A"/>
                </a:solidFill>
                <a:latin typeface="Calibri" panose="020F0502020204030204" pitchFamily="34" charset="0"/>
              </a:rPr>
              <a:t>Jornadas </a:t>
            </a:r>
            <a:r>
              <a:rPr lang="es-CL" i="1" dirty="0">
                <a:solidFill>
                  <a:srgbClr val="44546A"/>
                </a:solidFill>
                <a:latin typeface="Calibri" panose="020F0502020204030204" pitchFamily="34" charset="0"/>
              </a:rPr>
              <a:t>macro zonales de capacitación que se desarrollaron entre el 28 de septiembre y el 06 de octubre</a:t>
            </a:r>
            <a:endParaRPr lang="es-CL" i="1" dirty="0"/>
          </a:p>
        </p:txBody>
      </p:sp>
    </p:spTree>
    <p:extLst>
      <p:ext uri="{BB962C8B-B14F-4D97-AF65-F5344CB8AC3E}">
        <p14:creationId xmlns:p14="http://schemas.microsoft.com/office/powerpoint/2010/main" val="279113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0" y="107992"/>
            <a:ext cx="9144000" cy="692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algn="l">
              <a:spcBef>
                <a:spcPct val="20000"/>
              </a:spcBef>
              <a:defRPr/>
            </a:pPr>
            <a:r>
              <a:rPr lang="es-ES_tradnl" sz="2400" b="1" dirty="0">
                <a:solidFill>
                  <a:schemeClr val="accent1"/>
                </a:solidFill>
                <a:latin typeface="Candara" panose="020E0502030303020204" pitchFamily="34" charset="0"/>
                <a:ea typeface="+mn-ea"/>
                <a:cs typeface="+mn-cs"/>
              </a:rPr>
              <a:t>ESTADO PROCESOS REGULARES:</a:t>
            </a:r>
            <a:endParaRPr lang="es-CL" sz="2400" b="1" dirty="0">
              <a:solidFill>
                <a:schemeClr val="accent1"/>
              </a:solidFill>
              <a:latin typeface="Candara" panose="020E0502030303020204" pitchFamily="34" charset="0"/>
              <a:ea typeface="+mn-ea"/>
              <a:cs typeface="+mn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08" y="5786494"/>
            <a:ext cx="8784976" cy="856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600" y="692696"/>
            <a:ext cx="7858800" cy="5877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23545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0" y="107992"/>
            <a:ext cx="9144000" cy="692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algn="l">
              <a:spcBef>
                <a:spcPct val="20000"/>
              </a:spcBef>
              <a:defRPr/>
            </a:pPr>
            <a:r>
              <a:rPr lang="es-ES_tradnl" sz="2400" b="1" dirty="0">
                <a:solidFill>
                  <a:schemeClr val="accent1"/>
                </a:solidFill>
                <a:latin typeface="Candara" panose="020E0502030303020204" pitchFamily="34" charset="0"/>
                <a:ea typeface="+mn-ea"/>
                <a:cs typeface="+mn-cs"/>
              </a:rPr>
              <a:t>ESTADO DE PROVISION DE CARGOS:</a:t>
            </a:r>
            <a:endParaRPr lang="es-CL" sz="2400" b="1" dirty="0">
              <a:solidFill>
                <a:schemeClr val="accent1"/>
              </a:solidFill>
              <a:latin typeface="Candara" panose="020E0502030303020204" pitchFamily="34" charset="0"/>
              <a:ea typeface="+mn-ea"/>
              <a:cs typeface="+mn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08" y="5786494"/>
            <a:ext cx="8784976" cy="856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5FEB2D5D-80FD-4D06-9B2D-0612A75F05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434" y="1052736"/>
            <a:ext cx="8923070" cy="4501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720605"/>
      </p:ext>
    </p:extLst>
  </p:cSld>
  <p:clrMapOvr>
    <a:masterClrMapping/>
  </p:clrMapOvr>
  <p:transition spd="slow" advClick="0" advTm="4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quarter" idx="12"/>
          </p:nvPr>
        </p:nvSpPr>
        <p:spPr>
          <a:xfrm>
            <a:off x="251520" y="188640"/>
            <a:ext cx="9145016" cy="3312368"/>
          </a:xfrm>
        </p:spPr>
        <p:txBody>
          <a:bodyPr/>
          <a:lstStyle/>
          <a:p>
            <a:r>
              <a:rPr lang="es-CL" dirty="0"/>
              <a:t>T</a:t>
            </a:r>
            <a:r>
              <a:rPr lang="es-CL" dirty="0" smtClean="0"/>
              <a:t>AREAS </a:t>
            </a:r>
            <a:r>
              <a:rPr lang="es-CL" dirty="0"/>
              <a:t>IMPRESCINDIBLES A DESARROLLAR</a:t>
            </a:r>
            <a:r>
              <a:rPr lang="es-CL" b="0" dirty="0"/>
              <a:t>  </a:t>
            </a:r>
            <a:r>
              <a:rPr lang="es-CL" dirty="0"/>
              <a:t>POR LAS SUBDIRECIONES DE RECURSOS </a:t>
            </a:r>
            <a:r>
              <a:rPr lang="es-CL" dirty="0" smtClean="0"/>
              <a:t>HUMANOS</a:t>
            </a:r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idx="18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648" y="836711"/>
            <a:ext cx="6557839" cy="5831159"/>
          </a:xfrm>
        </p:spPr>
      </p:pic>
      <p:sp>
        <p:nvSpPr>
          <p:cNvPr id="8" name="Rectángulo 7"/>
          <p:cNvSpPr/>
          <p:nvPr/>
        </p:nvSpPr>
        <p:spPr>
          <a:xfrm>
            <a:off x="376629" y="4293096"/>
            <a:ext cx="19442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i="1" dirty="0"/>
              <a:t>viernes, 13 de octubre de 2017</a:t>
            </a:r>
          </a:p>
        </p:txBody>
      </p:sp>
    </p:spTree>
    <p:extLst>
      <p:ext uri="{BB962C8B-B14F-4D97-AF65-F5344CB8AC3E}">
        <p14:creationId xmlns:p14="http://schemas.microsoft.com/office/powerpoint/2010/main" val="87123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>
            <a:extLst>
              <a:ext uri="{FF2B5EF4-FFF2-40B4-BE49-F238E27FC236}">
                <a16:creationId xmlns:a16="http://schemas.microsoft.com/office/drawing/2014/main" xmlns="" id="{E75C51AE-5195-4D16-BD90-8EDACB4FEF87}"/>
              </a:ext>
            </a:extLst>
          </p:cNvPr>
          <p:cNvSpPr txBox="1">
            <a:spLocks/>
          </p:cNvSpPr>
          <p:nvPr/>
        </p:nvSpPr>
        <p:spPr>
          <a:xfrm>
            <a:off x="-11195" y="95407"/>
            <a:ext cx="9144000" cy="692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algn="l">
              <a:spcBef>
                <a:spcPct val="20000"/>
              </a:spcBef>
              <a:defRPr/>
            </a:pPr>
            <a:r>
              <a:rPr lang="es-ES_tradnl" sz="2400" b="1" dirty="0">
                <a:solidFill>
                  <a:schemeClr val="accent1"/>
                </a:solidFill>
                <a:latin typeface="Candara" panose="020E0502030303020204" pitchFamily="34" charset="0"/>
              </a:rPr>
              <a:t>ENCUESTA DIAGNOSTICO:</a:t>
            </a:r>
            <a:endParaRPr lang="es-CL" sz="2400" b="1" dirty="0">
              <a:solidFill>
                <a:schemeClr val="accent1"/>
              </a:solidFill>
              <a:latin typeface="Candara" panose="020E0502030303020204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F738572F-B08F-4393-A603-F02E5D510E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412" y="1124744"/>
            <a:ext cx="8317315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07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>
            <a:extLst>
              <a:ext uri="{FF2B5EF4-FFF2-40B4-BE49-F238E27FC236}">
                <a16:creationId xmlns:a16="http://schemas.microsoft.com/office/drawing/2014/main" xmlns="" id="{E75C51AE-5195-4D16-BD90-8EDACB4FEF87}"/>
              </a:ext>
            </a:extLst>
          </p:cNvPr>
          <p:cNvSpPr txBox="1">
            <a:spLocks/>
          </p:cNvSpPr>
          <p:nvPr/>
        </p:nvSpPr>
        <p:spPr>
          <a:xfrm>
            <a:off x="-11195" y="95407"/>
            <a:ext cx="9144000" cy="692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algn="l">
              <a:spcBef>
                <a:spcPct val="20000"/>
              </a:spcBef>
              <a:defRPr/>
            </a:pPr>
            <a:r>
              <a:rPr lang="es-ES_tradnl" sz="2400" b="1" dirty="0">
                <a:solidFill>
                  <a:schemeClr val="accent1"/>
                </a:solidFill>
                <a:latin typeface="Candara" panose="020E0502030303020204" pitchFamily="34" charset="0"/>
              </a:rPr>
              <a:t>ENCUESTA DIAGNOSTICO:</a:t>
            </a:r>
            <a:endParaRPr lang="es-CL" sz="2400" b="1" dirty="0">
              <a:solidFill>
                <a:schemeClr val="accent1"/>
              </a:solidFill>
              <a:latin typeface="Candara" panose="020E0502030303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6BC6B3F8-8024-4C23-B4B0-CF9A25C603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798302"/>
            <a:ext cx="8035240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9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17110</TotalTime>
  <Words>75</Words>
  <Application>Microsoft Office PowerPoint</Application>
  <PresentationFormat>Presentación en pantalla (4:3)</PresentationFormat>
  <Paragraphs>20</Paragraphs>
  <Slides>7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7" baseType="lpstr">
      <vt:lpstr>ＭＳ Ｐゴシック</vt:lpstr>
      <vt:lpstr>ＭＳ Ｐゴシック</vt:lpstr>
      <vt:lpstr>Arial</vt:lpstr>
      <vt:lpstr>Calibri</vt:lpstr>
      <vt:lpstr>Candara</vt:lpstr>
      <vt:lpstr>gobCL</vt:lpstr>
      <vt:lpstr>Tahoma</vt:lpstr>
      <vt:lpstr>Verdana</vt:lpstr>
      <vt:lpstr>ヒラギノ角ゴ Pro W3</vt:lpstr>
      <vt:lpstr>Custom Design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Gabriel Badagnani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Usuario</cp:lastModifiedBy>
  <cp:revision>844</cp:revision>
  <cp:lastPrinted>2015-10-26T13:40:19Z</cp:lastPrinted>
  <dcterms:created xsi:type="dcterms:W3CDTF">2010-11-27T19:44:20Z</dcterms:created>
  <dcterms:modified xsi:type="dcterms:W3CDTF">2017-11-28T12:32:56Z</dcterms:modified>
</cp:coreProperties>
</file>