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621" r:id="rId1"/>
  </p:sldMasterIdLst>
  <p:notesMasterIdLst>
    <p:notesMasterId r:id="rId8"/>
  </p:notesMasterIdLst>
  <p:handoutMasterIdLst>
    <p:handoutMasterId r:id="rId9"/>
  </p:handoutMasterIdLst>
  <p:sldIdLst>
    <p:sldId id="852" r:id="rId2"/>
    <p:sldId id="1101" r:id="rId3"/>
    <p:sldId id="1189" r:id="rId4"/>
    <p:sldId id="1153" r:id="rId5"/>
    <p:sldId id="1190" r:id="rId6"/>
    <p:sldId id="1175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blo Andres Jimenez Chavez" initials="PAJ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B"/>
    <a:srgbClr val="EF4144"/>
    <a:srgbClr val="5185BD"/>
    <a:srgbClr val="4F81BD"/>
    <a:srgbClr val="4453A0"/>
    <a:srgbClr val="8064A2"/>
    <a:srgbClr val="9BBB59"/>
    <a:srgbClr val="F79646"/>
    <a:srgbClr val="5767B4"/>
    <a:srgbClr val="685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64" autoAdjust="0"/>
    <p:restoredTop sz="93761" autoAdjust="0"/>
  </p:normalViewPr>
  <p:slideViewPr>
    <p:cSldViewPr snapToObjects="1">
      <p:cViewPr varScale="1">
        <p:scale>
          <a:sx n="74" d="100"/>
          <a:sy n="74" d="100"/>
        </p:scale>
        <p:origin x="792" y="72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366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DAD355-E152-41D6-837C-20F46483D17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99FCD9C-726B-4417-96DD-74BC82B8E78D}" type="pres">
      <dgm:prSet presAssocID="{76DAD355-E152-41D6-837C-20F46483D179}" presName="Name0" presStyleCnt="0">
        <dgm:presLayoutVars>
          <dgm:dir/>
          <dgm:resizeHandles val="exact"/>
        </dgm:presLayoutVars>
      </dgm:prSet>
      <dgm:spPr/>
    </dgm:pt>
  </dgm:ptLst>
  <dgm:cxnLst>
    <dgm:cxn modelId="{A32D7593-71BB-4D32-A0C6-A328C274125B}" type="presOf" srcId="{76DAD355-E152-41D6-837C-20F46483D179}" destId="{C99FCD9C-726B-4417-96DD-74BC82B8E78D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AD355-E152-41D6-837C-20F46483D17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99FCD9C-726B-4417-96DD-74BC82B8E78D}" type="pres">
      <dgm:prSet presAssocID="{76DAD355-E152-41D6-837C-20F46483D179}" presName="Name0" presStyleCnt="0">
        <dgm:presLayoutVars>
          <dgm:dir/>
          <dgm:resizeHandles val="exact"/>
        </dgm:presLayoutVars>
      </dgm:prSet>
      <dgm:spPr/>
    </dgm:pt>
  </dgm:ptLst>
  <dgm:cxnLst>
    <dgm:cxn modelId="{A32D7593-71BB-4D32-A0C6-A328C274125B}" type="presOf" srcId="{76DAD355-E152-41D6-837C-20F46483D179}" destId="{C99FCD9C-726B-4417-96DD-74BC82B8E78D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E72672-73BD-4FF1-AA4D-4151FECDF2BC}" type="datetime1">
              <a:rPr lang="es-ES" altLang="es-CL"/>
              <a:pPr>
                <a:defRPr/>
              </a:pPr>
              <a:t>28/11/2017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C2D7488-C1C2-4E7D-A8EE-650F51033CA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27705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3A7C47-D4D8-448D-B396-6B7E89C217BE}" type="datetime1">
              <a:rPr lang="en-US" altLang="es-CL"/>
              <a:pPr>
                <a:defRPr/>
              </a:pPr>
              <a:t>11/28/2017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69" tIns="46585" rIns="93169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F2CE66D-0410-4A6D-922D-8F3FB3FA563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241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4692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91E20072-036B-47E2-AF6C-B54612D4492F}" type="slidenum">
              <a:rPr lang="en-US" altLang="es-CL">
                <a:latin typeface="Calibri" pitchFamily="34" charset="0"/>
              </a:rPr>
              <a:pPr/>
              <a:t>1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3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765E5C79-BCB9-4230-8CEF-AE6560DB5003}" type="slidenum">
              <a:rPr lang="en-US" altLang="es-CL">
                <a:latin typeface="Calibri" pitchFamily="34" charset="0"/>
              </a:rPr>
              <a:pPr/>
              <a:t>2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301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765E5C79-BCB9-4230-8CEF-AE6560DB5003}" type="slidenum">
              <a:rPr lang="en-US" altLang="es-CL">
                <a:latin typeface="Calibri" pitchFamily="34" charset="0"/>
              </a:rPr>
              <a:pPr/>
              <a:t>3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95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544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ogoPN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3588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08420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CuadroTexto 1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23529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04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uadroTexto 3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976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mplemento-Logo-Gobierno-160x14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texto 2"/>
          <p:cNvSpPr>
            <a:spLocks noGrp="1"/>
          </p:cNvSpPr>
          <p:nvPr>
            <p:ph idx="18"/>
          </p:nvPr>
        </p:nvSpPr>
        <p:spPr>
          <a:xfrm>
            <a:off x="3479800" y="3035300"/>
            <a:ext cx="5257799" cy="323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tx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  <p:sp>
        <p:nvSpPr>
          <p:cNvPr id="7" name="Marcador de contenido 12"/>
          <p:cNvSpPr>
            <a:spLocks noGrp="1"/>
          </p:cNvSpPr>
          <p:nvPr>
            <p:ph sz="quarter" idx="12"/>
          </p:nvPr>
        </p:nvSpPr>
        <p:spPr>
          <a:xfrm>
            <a:off x="3479800" y="1066801"/>
            <a:ext cx="5257800" cy="9906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spc="0">
                <a:solidFill>
                  <a:schemeClr val="accent1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3"/>
          </p:nvPr>
        </p:nvSpPr>
        <p:spPr>
          <a:xfrm>
            <a:off x="3479800" y="2184400"/>
            <a:ext cx="5257800" cy="7239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rgbClr val="4F81BD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173221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2569156"/>
      </p:ext>
    </p:extLst>
  </p:cSld>
  <p:clrMapOvr>
    <a:masterClrMapping/>
  </p:clrMapOvr>
  <p:transition spd="med" advClick="0" advTm="2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3FF025F-5B12-4A57-AF21-40B7162CD036}" type="datetime1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8DB40-0955-4F4C-99CD-77CB9028358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9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Complemento-Logo-Gobierno-160x14px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69290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084" r:id="rId1"/>
    <p:sldLayoutId id="2147491085" r:id="rId2"/>
    <p:sldLayoutId id="2147491086" r:id="rId3"/>
    <p:sldLayoutId id="2147491087" r:id="rId4"/>
    <p:sldLayoutId id="2147490993" r:id="rId5"/>
    <p:sldLayoutId id="2147491088" r:id="rId6"/>
    <p:sldLayoutId id="2147491090" r:id="rId7"/>
    <p:sldLayoutId id="2147491097" r:id="rId8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3 Marcador de contenido"/>
          <p:cNvSpPr>
            <a:spLocks noGrp="1"/>
          </p:cNvSpPr>
          <p:nvPr>
            <p:ph sz="quarter" idx="11"/>
          </p:nvPr>
        </p:nvSpPr>
        <p:spPr bwMode="auto">
          <a:xfrm>
            <a:off x="379413" y="2316956"/>
            <a:ext cx="8472487" cy="1189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altLang="es-CL" sz="3200" dirty="0">
                <a:solidFill>
                  <a:schemeClr val="accent1"/>
                </a:solidFill>
                <a:latin typeface="Candara" pitchFamily="34" charset="0"/>
                <a:ea typeface="Tahoma" pitchFamily="34" charset="0"/>
                <a:cs typeface="Candara" pitchFamily="34" charset="0"/>
              </a:rPr>
              <a:t>PLAN DE INPLEMENTACIONDFL</a:t>
            </a:r>
          </a:p>
        </p:txBody>
      </p:sp>
      <p:sp>
        <p:nvSpPr>
          <p:cNvPr id="113667" name="CuadroTexto 1"/>
          <p:cNvSpPr txBox="1">
            <a:spLocks noChangeArrowheads="1"/>
          </p:cNvSpPr>
          <p:nvPr/>
        </p:nvSpPr>
        <p:spPr bwMode="auto">
          <a:xfrm>
            <a:off x="2915816" y="4869160"/>
            <a:ext cx="3094117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CL" altLang="es-CL" sz="1100" dirty="0">
              <a:solidFill>
                <a:schemeClr val="accent1"/>
              </a:solidFill>
              <a:latin typeface="Candara" pitchFamily="34" charset="0"/>
            </a:endParaRP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Departamento de Gestión de Recursos Humanos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División de Gestión y Desarrollo de las Personas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Subsecretaria de Redes Asistenciales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28 Y 29 Noviembre 2017</a:t>
            </a:r>
          </a:p>
        </p:txBody>
      </p:sp>
      <p:grpSp>
        <p:nvGrpSpPr>
          <p:cNvPr id="113668" name="Group 26"/>
          <p:cNvGrpSpPr>
            <a:grpSpLocks/>
          </p:cNvGrpSpPr>
          <p:nvPr/>
        </p:nvGrpSpPr>
        <p:grpSpPr bwMode="auto">
          <a:xfrm>
            <a:off x="141836" y="3645024"/>
            <a:ext cx="8745538" cy="617538"/>
            <a:chOff x="356900" y="4419908"/>
            <a:chExt cx="8745040" cy="618511"/>
          </a:xfrm>
        </p:grpSpPr>
        <p:grpSp>
          <p:nvGrpSpPr>
            <p:cNvPr id="113669" name="2 Grupo"/>
            <p:cNvGrpSpPr>
              <a:grpSpLocks/>
            </p:cNvGrpSpPr>
            <p:nvPr/>
          </p:nvGrpSpPr>
          <p:grpSpPr bwMode="auto">
            <a:xfrm>
              <a:off x="356900" y="4419908"/>
              <a:ext cx="5976254" cy="614680"/>
              <a:chOff x="3608088" y="5329398"/>
              <a:chExt cx="4743450" cy="508540"/>
            </a:xfrm>
          </p:grpSpPr>
          <p:pic>
            <p:nvPicPr>
              <p:cNvPr id="21" name="Picture 20"/>
              <p:cNvPicPr>
                <a:picLocks noChangeAspect="1" noChangeArrowheads="1"/>
              </p:cNvPicPr>
              <p:nvPr/>
            </p:nvPicPr>
            <p:blipFill>
              <a:blip r:embed="rId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3608088" y="5373216"/>
                <a:ext cx="962375" cy="375877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2" name="Picture 21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3" name="Picture 22"/>
              <p:cNvPicPr>
                <a:picLocks noChangeAspect="1" noChangeArrowheads="1"/>
              </p:cNvPicPr>
              <p:nvPr/>
            </p:nvPicPr>
            <p:blipFill>
              <a:blip r:embed="rId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116560" y="5406933"/>
                <a:ext cx="349440" cy="3494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pic>
          <p:pic>
            <p:nvPicPr>
              <p:cNvPr id="24" name="Picture 23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5" name="Picture 24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713743" y="5420978"/>
                <a:ext cx="637795" cy="328114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9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13670" name="2 Grupo"/>
            <p:cNvGrpSpPr>
              <a:grpSpLocks/>
            </p:cNvGrpSpPr>
            <p:nvPr/>
          </p:nvGrpSpPr>
          <p:grpSpPr bwMode="auto">
            <a:xfrm>
              <a:off x="6651026" y="4419908"/>
              <a:ext cx="2450914" cy="618511"/>
              <a:chOff x="4858918" y="5329398"/>
              <a:chExt cx="1945330" cy="508540"/>
            </a:xfrm>
          </p:grpSpPr>
          <p:pic>
            <p:nvPicPr>
              <p:cNvPr id="16" name="Picture 15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8" name="Picture 17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3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0" y="107992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OBJETIVO GENERAL: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08" y="5786494"/>
            <a:ext cx="8784976" cy="85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75A48225-4ECA-43FF-983A-10D45B5B1279}"/>
              </a:ext>
            </a:extLst>
          </p:cNvPr>
          <p:cNvSpPr txBox="1"/>
          <p:nvPr/>
        </p:nvSpPr>
        <p:spPr>
          <a:xfrm>
            <a:off x="1259632" y="1268760"/>
            <a:ext cx="66247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800" dirty="0"/>
              <a:t>Disponer de un Plan de Trabajo por cada Servicio de Salud, que establezca las acciones a realizar para la preparación e implementación oportuna de las 3 etapas del primer proceso de encasillamiento de personal, en el marco de los nuevos D.F.L. que fijan las plantas de personal de estas instituciones.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7748065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0" y="107992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OBJETIVOS ESPECIFICOS: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08" y="5786494"/>
            <a:ext cx="8784976" cy="85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75A48225-4ECA-43FF-983A-10D45B5B1279}"/>
              </a:ext>
            </a:extLst>
          </p:cNvPr>
          <p:cNvSpPr txBox="1"/>
          <p:nvPr/>
        </p:nvSpPr>
        <p:spPr>
          <a:xfrm>
            <a:off x="395536" y="917912"/>
            <a:ext cx="83529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sz="1600" dirty="0"/>
              <a:t>Aclarar los contenidos de los nuevos DFL que fijan las plantas de personal de los Servicios de Salud y conocer la propuesta de Bases Generales para Concursos de Encasillamiento.</a:t>
            </a:r>
            <a:endParaRPr lang="es-CL" sz="1600" dirty="0"/>
          </a:p>
          <a:p>
            <a:r>
              <a:rPr lang="es-ES_tradnl" sz="1600" dirty="0"/>
              <a:t> </a:t>
            </a:r>
            <a:endParaRPr lang="es-CL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sz="1600" dirty="0"/>
              <a:t>Identificar los factores externos que afectan la fluidez del proceso de encasillamiento y proponer acciones de mitigación.</a:t>
            </a:r>
            <a:endParaRPr lang="es-CL" sz="1600" dirty="0"/>
          </a:p>
          <a:p>
            <a:r>
              <a:rPr lang="es-ES_tradnl" sz="1600" dirty="0"/>
              <a:t> </a:t>
            </a:r>
            <a:endParaRPr lang="es-CL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sz="1600" dirty="0"/>
              <a:t>Analizar los aspectos relevantes de la provisión de cargos por el proceso de encasillamiento y el control de dotación.</a:t>
            </a:r>
            <a:endParaRPr lang="es-CL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CL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sz="1600" dirty="0"/>
              <a:t>Acordar las necesidades específicas de información de los reportes de seguimiento por los cuales serán evaluados los Servicios de Salud en la ejecución del plan de trabajo.</a:t>
            </a:r>
            <a:endParaRPr lang="es-CL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CL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sz="1600" dirty="0"/>
              <a:t>Conocer los procedimientos de adecuación de la contrata y transferencia de recursos.</a:t>
            </a:r>
            <a:endParaRPr lang="es-CL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CL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sz="1600" dirty="0"/>
              <a:t>Elaborar Plan de Trabajo, complementando las acciones a cumplir por las Subdirecciones de Recursos Humanos, en el corto y mediano plazo, ajustadas a la realidad local de cada Servicio de Salud.</a:t>
            </a:r>
            <a:endParaRPr lang="es-CL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2720605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2" descr="http://www.redintercable.com.ar/wp-content/uploads/2012/08/mision-vision-objetivo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229200"/>
            <a:ext cx="1512912" cy="109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E75C51AE-5195-4D16-BD90-8EDACB4FEF87}"/>
              </a:ext>
            </a:extLst>
          </p:cNvPr>
          <p:cNvSpPr txBox="1">
            <a:spLocks/>
          </p:cNvSpPr>
          <p:nvPr/>
        </p:nvSpPr>
        <p:spPr>
          <a:xfrm>
            <a:off x="-11195" y="95407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</a:rPr>
              <a:t>METODOLOGIA DE TRABAJO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B422B33-8671-4954-BE8C-F182A15738C3}"/>
              </a:ext>
            </a:extLst>
          </p:cNvPr>
          <p:cNvSpPr txBox="1"/>
          <p:nvPr/>
        </p:nvSpPr>
        <p:spPr>
          <a:xfrm>
            <a:off x="1331640" y="1518224"/>
            <a:ext cx="63367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dirty="0"/>
              <a:t>Esta jornada se realizará con los equipos técnicos de los 29 Servicios de Salud en Santiago.</a:t>
            </a:r>
            <a:endParaRPr lang="es-CL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C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dirty="0"/>
              <a:t>El programa tiene una duración de dos días, con una jornada de 09:00 a 18:00 horas, donde se realizarán exposiciones del equipo técnico MINSAL.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s-ES_tradn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dirty="0"/>
              <a:t>Trabajo en grupo  e individual, se trabajará por macro región y por cada Servicio de Salud.</a:t>
            </a:r>
            <a:endParaRPr lang="es-CL" dirty="0"/>
          </a:p>
          <a:p>
            <a:r>
              <a:rPr lang="es-ES_tradnl" dirty="0"/>
              <a:t> </a:t>
            </a:r>
            <a:endParaRPr lang="es-C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s-ES_tradnl" dirty="0"/>
              <a:t>Al término de la jornada se dispondrá de una propuesta de Plan de Trabajo por Servicio de Salud. </a:t>
            </a:r>
            <a:endParaRPr lang="es-CL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870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E75C51AE-5195-4D16-BD90-8EDACB4FEF87}"/>
              </a:ext>
            </a:extLst>
          </p:cNvPr>
          <p:cNvSpPr txBox="1">
            <a:spLocks/>
          </p:cNvSpPr>
          <p:nvPr/>
        </p:nvSpPr>
        <p:spPr>
          <a:xfrm>
            <a:off x="-11195" y="95407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</a:rPr>
              <a:t>PROGRAMA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2C780C9A-FC94-40A3-B41D-CA9F8FF8412D}"/>
              </a:ext>
            </a:extLst>
          </p:cNvPr>
          <p:cNvGraphicFramePr/>
          <p:nvPr>
            <p:extLst/>
          </p:nvPr>
        </p:nvGraphicFramePr>
        <p:xfrm>
          <a:off x="1314851" y="938681"/>
          <a:ext cx="5688632" cy="661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E4FFD246-D99F-4638-B91E-326F423CED8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38" t="17373" r="51575" b="9400"/>
          <a:stretch/>
        </p:blipFill>
        <p:spPr>
          <a:xfrm>
            <a:off x="2394970" y="787556"/>
            <a:ext cx="5434179" cy="580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E75C51AE-5195-4D16-BD90-8EDACB4FEF87}"/>
              </a:ext>
            </a:extLst>
          </p:cNvPr>
          <p:cNvSpPr txBox="1">
            <a:spLocks/>
          </p:cNvSpPr>
          <p:nvPr/>
        </p:nvSpPr>
        <p:spPr>
          <a:xfrm>
            <a:off x="-11195" y="95407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</a:rPr>
              <a:t>PROGRAMA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2C780C9A-FC94-40A3-B41D-CA9F8FF841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7223690"/>
              </p:ext>
            </p:extLst>
          </p:nvPr>
        </p:nvGraphicFramePr>
        <p:xfrm>
          <a:off x="1314851" y="938681"/>
          <a:ext cx="5688632" cy="661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E4FFD246-D99F-4638-B91E-326F423CED8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3937" t="17373" r="7476" b="10801"/>
          <a:stretch/>
        </p:blipFill>
        <p:spPr>
          <a:xfrm>
            <a:off x="1547664" y="938681"/>
            <a:ext cx="5688632" cy="595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0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16418</TotalTime>
  <Words>186</Words>
  <Application>Microsoft Office PowerPoint</Application>
  <PresentationFormat>Presentación en pantalla (4:3)</PresentationFormat>
  <Paragraphs>33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Candara</vt:lpstr>
      <vt:lpstr>gobCL</vt:lpstr>
      <vt:lpstr>Tahoma</vt:lpstr>
      <vt:lpstr>Verdana</vt:lpstr>
      <vt:lpstr>Wingdings</vt:lpstr>
      <vt:lpstr>ヒラギノ角ゴ Pro W3</vt:lpstr>
      <vt:lpstr>Custom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Usuario</cp:lastModifiedBy>
  <cp:revision>834</cp:revision>
  <cp:lastPrinted>2017-11-27T22:30:14Z</cp:lastPrinted>
  <dcterms:created xsi:type="dcterms:W3CDTF">2010-11-27T19:44:20Z</dcterms:created>
  <dcterms:modified xsi:type="dcterms:W3CDTF">2017-11-28T12:24:38Z</dcterms:modified>
</cp:coreProperties>
</file>