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65" r:id="rId3"/>
  </p:sldMasterIdLst>
  <p:notesMasterIdLst>
    <p:notesMasterId r:id="rId20"/>
  </p:notesMasterIdLst>
  <p:handoutMasterIdLst>
    <p:handoutMasterId r:id="rId21"/>
  </p:handoutMasterIdLst>
  <p:sldIdLst>
    <p:sldId id="256" r:id="rId4"/>
    <p:sldId id="268" r:id="rId5"/>
    <p:sldId id="263" r:id="rId6"/>
    <p:sldId id="269" r:id="rId7"/>
    <p:sldId id="270" r:id="rId8"/>
    <p:sldId id="264" r:id="rId9"/>
    <p:sldId id="272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1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6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808080"/>
    <a:srgbClr val="CCCCCC"/>
    <a:srgbClr val="005FA1"/>
    <a:srgbClr val="E17068"/>
    <a:srgbClr val="FE454A"/>
    <a:srgbClr val="E10202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1014" y="-60"/>
      </p:cViewPr>
      <p:guideLst>
        <p:guide orient="horz" pos="-4"/>
        <p:guide pos="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0A0F1F0-DDAA-44B0-BF8C-FE94A9359F65}" type="datetime1">
              <a:rPr lang="es-ES_tradnl"/>
              <a:pPr>
                <a:defRPr/>
              </a:pPr>
              <a:t>18/05/2011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2EC7FEC-243A-495D-844B-60BEC141C98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-60" charset="0"/>
              </a:defRPr>
            </a:lvl1pPr>
          </a:lstStyle>
          <a:p>
            <a:pPr>
              <a:defRPr/>
            </a:pPr>
            <a:fld id="{158723E8-CBA6-401E-A44A-AF29FB620DFC}" type="datetime1">
              <a:rPr lang="en-US"/>
              <a:pPr>
                <a:defRPr/>
              </a:pPr>
              <a:t>5/18/2011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-60" charset="0"/>
              </a:defRPr>
            </a:lvl1pPr>
          </a:lstStyle>
          <a:p>
            <a:pPr>
              <a:defRPr/>
            </a:pPr>
            <a:fld id="{9F7B21A6-2F22-473E-81A6-CC9C14036EC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7FF01B-B63B-4331-9134-9C1A6B4245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47584-A53F-4C11-A588-89C2F850761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0BE2F-C40E-49E3-B4AB-6D59257ABF3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B6090-E0A6-4FAA-BFA5-D74C6F7D805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238D2-86E8-4200-BB92-3A30C0F97A2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357E8-D7CB-4644-ADBA-068990F97C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102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DBC7-6119-4001-82BC-9947D01731F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13A7510A-CAB0-4FC2-83C7-8CA166FC115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1A7D59ED-C8D3-47D1-A792-9C280DBE43B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7626D2F9-1A58-4609-8A3A-548E02FF4E9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EEB4C226-3C02-4EED-B10E-B7453268E6A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EC2EEFF7-C6EB-45AF-9DDF-93AD3FBBF63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BFB24062-E808-4D3B-8537-B34CF0E0A8E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B55A8335-4924-4DCB-B13D-441B406818C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4099CCD6-F7CE-4DDA-A065-A89EAADC779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E84E4B1E-93BE-4276-A96A-DC99783BCAE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7CDEC062-7BFA-4A78-904F-534D03C5CDD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fld id="{5679D1F7-DED3-4690-A2DF-E3660AE1346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06A1-D215-45AD-93F1-E836517B901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C3077-DD7C-4B80-A0D7-273F56E13B7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EFEE2C-AE73-4E40-8F8D-E4DF94E21AF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108C3-59A5-4DCD-A650-46804B80EB5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file:///\\localhost\Users\CDEB\Pictures\3.png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file:///\\localhost\Users\CDEB\Pictures\1.png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file:///\\localhost\Users\CDEB\Desktop\logoMINSAL.jp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66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481137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72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481137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8199" name="1.png" descr="/Users/CDEB/Pictures/1.png"/>
          <p:cNvPicPr>
            <a:picLocks noChangeAspect="1"/>
          </p:cNvPicPr>
          <p:nvPr userDrawn="1"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566863" y="3430588"/>
            <a:ext cx="1384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3.png" descr="/Users/CDEB/Pictures/3.png"/>
          <p:cNvPicPr>
            <a:picLocks noChangeAspect="1"/>
          </p:cNvPicPr>
          <p:nvPr userDrawn="1"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566863" y="6400800"/>
            <a:ext cx="20716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898989"/>
                </a:solidFill>
                <a:latin typeface="Verdana" pitchFamily="-60" charset="0"/>
              </a:defRPr>
            </a:lvl1pPr>
          </a:lstStyle>
          <a:p>
            <a:pPr>
              <a:defRPr/>
            </a:pPr>
            <a:fld id="{037BB0A1-EC83-4D66-A404-DD276A8A7E8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33350" y="6494463"/>
            <a:ext cx="276225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000">
                <a:solidFill>
                  <a:srgbClr val="7F7F7F"/>
                </a:solidFill>
                <a:latin typeface="Verdana" pitchFamily="-60" charset="0"/>
              </a:rPr>
              <a:t>Gobierno de Chile / Ministerio de Salud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900" r:id="rId3"/>
    <p:sldLayoutId id="2147483893" r:id="rId4"/>
    <p:sldLayoutId id="2147483901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006CB7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10243" name="logoMINSAL.jpg" descr="/Users/CDEB/Desktop/logoMINSAL.jpg"/>
          <p:cNvPicPr>
            <a:picLocks noChangeAspect="1"/>
          </p:cNvPicPr>
          <p:nvPr userDrawn="1"/>
        </p:nvPicPr>
        <p:blipFill>
          <a:blip r:embed="rId13" r:link="rId14"/>
          <a:srcRect/>
          <a:stretch>
            <a:fillRect/>
          </a:stretch>
        </p:blipFill>
        <p:spPr bwMode="auto">
          <a:xfrm>
            <a:off x="7153275" y="2286000"/>
            <a:ext cx="19907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ea typeface="ヒラギノ角ゴ Pro W3" pitchFamily="-60" charset="-128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02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3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4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5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6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cumento_de_Microsoft_Word7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cumento_de_Microsoft_Word1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cumento_de_Microsoft_Word2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 txBox="1">
            <a:spLocks/>
          </p:cNvSpPr>
          <p:nvPr/>
        </p:nvSpPr>
        <p:spPr bwMode="auto">
          <a:xfrm>
            <a:off x="457200" y="1600200"/>
            <a:ext cx="7772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_tradnl" sz="3200" b="1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Gestión Contrato Vigente </a:t>
            </a:r>
          </a:p>
        </p:txBody>
      </p:sp>
      <p:sp>
        <p:nvSpPr>
          <p:cNvPr id="24579" name="Subtitle 2"/>
          <p:cNvSpPr txBox="1">
            <a:spLocks/>
          </p:cNvSpPr>
          <p:nvPr/>
        </p:nvSpPr>
        <p:spPr bwMode="auto">
          <a:xfrm>
            <a:off x="457200" y="2667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s-ES_tradnl" sz="2400">
                <a:solidFill>
                  <a:srgbClr val="FFFFFF"/>
                </a:solidFill>
                <a:latin typeface="Verdana" pitchFamily="34" charset="0"/>
                <a:sym typeface="Verdana" pitchFamily="34" charset="0"/>
              </a:rPr>
              <a:t>Contrato Trato Directo Minsal-Indra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10731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800" dirty="0" smtClean="0">
                <a:ea typeface="ヒラギノ角ゴ Pro W3" pitchFamily="-60" charset="-128"/>
              </a:rPr>
              <a:t>Tabla de asignación de criticidad e impacto configurada en </a:t>
            </a:r>
            <a:r>
              <a:rPr lang="es-ES_tradnl" sz="2800" dirty="0" err="1" smtClean="0">
                <a:ea typeface="ヒラギノ角ゴ Pro W3" pitchFamily="-60" charset="-128"/>
              </a:rPr>
              <a:t>ServiceDesk</a:t>
            </a:r>
            <a:r>
              <a:rPr lang="es-ES_tradnl" sz="2800" dirty="0" smtClean="0">
                <a:ea typeface="ヒラギノ角ゴ Pro W3" pitchFamily="-60" charset="-128"/>
              </a:rPr>
              <a:t>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3077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5043245D-451B-4000-A6CF-908284ECB153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10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3074" name="Object 10"/>
          <p:cNvGraphicFramePr>
            <a:graphicFrameLocks noChangeAspect="1"/>
          </p:cNvGraphicFramePr>
          <p:nvPr/>
        </p:nvGraphicFramePr>
        <p:xfrm>
          <a:off x="611188" y="2673350"/>
          <a:ext cx="7867650" cy="3602038"/>
        </p:xfrm>
        <a:graphic>
          <a:graphicData uri="http://schemas.openxmlformats.org/presentationml/2006/ole">
            <p:oleObj spid="_x0000_s3074" name="Hoja de cálculo" r:id="rId3" imgW="7839075" imgH="30861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520825"/>
            <a:ext cx="8229600" cy="10731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800" dirty="0" smtClean="0">
                <a:ea typeface="ヒラギノ角ゴ Pro W3" pitchFamily="-60" charset="-128"/>
              </a:rPr>
              <a:t>Tabla de asignación de criticidad e impacto configurada en </a:t>
            </a:r>
            <a:r>
              <a:rPr lang="es-ES_tradnl" sz="2800" dirty="0" err="1" smtClean="0">
                <a:ea typeface="ヒラギノ角ゴ Pro W3" pitchFamily="-60" charset="-128"/>
              </a:rPr>
              <a:t>ServiceDesk</a:t>
            </a:r>
            <a:r>
              <a:rPr lang="es-ES_tradnl" sz="2800" dirty="0" smtClean="0">
                <a:ea typeface="ヒラギノ角ゴ Pro W3" pitchFamily="-60" charset="-128"/>
              </a:rPr>
              <a:t>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4101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44014398-B4CD-4602-90ED-8B89E528B91E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11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719138" y="2663825"/>
          <a:ext cx="7740650" cy="4057650"/>
        </p:xfrm>
        <a:graphic>
          <a:graphicData uri="http://schemas.openxmlformats.org/presentationml/2006/ole">
            <p:oleObj spid="_x0000_s4098" name="Hoja de cálculo" r:id="rId3" imgW="7839075" imgH="405765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520825"/>
            <a:ext cx="8229600" cy="10731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800" dirty="0" smtClean="0">
                <a:ea typeface="ヒラギノ角ゴ Pro W3" pitchFamily="-60" charset="-128"/>
              </a:rPr>
              <a:t>Tabla de asignación de criticidad e impacto configurada en </a:t>
            </a:r>
            <a:r>
              <a:rPr lang="es-ES_tradnl" sz="2800" dirty="0" err="1" smtClean="0">
                <a:ea typeface="ヒラギノ角ゴ Pro W3" pitchFamily="-60" charset="-128"/>
              </a:rPr>
              <a:t>ServiceDesk</a:t>
            </a:r>
            <a:r>
              <a:rPr lang="es-ES_tradnl" sz="2800" dirty="0" smtClean="0">
                <a:ea typeface="ヒラギノ角ゴ Pro W3" pitchFamily="-60" charset="-128"/>
              </a:rPr>
              <a:t>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5125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C65696E6-14A9-432D-9D44-0E670CADF07A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12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719138" y="2784475"/>
          <a:ext cx="7597775" cy="3937000"/>
        </p:xfrm>
        <a:graphic>
          <a:graphicData uri="http://schemas.openxmlformats.org/presentationml/2006/ole">
            <p:oleObj spid="_x0000_s5122" name="Hoja de cálculo" r:id="rId3" imgW="8244861" imgH="3936476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520825"/>
            <a:ext cx="8229600" cy="10731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800" dirty="0" smtClean="0">
                <a:ea typeface="ヒラギノ角ゴ Pro W3" pitchFamily="-60" charset="-128"/>
              </a:rPr>
              <a:t>Tabla de asignación de criticidad e impacto configurada en </a:t>
            </a:r>
            <a:r>
              <a:rPr lang="es-ES_tradnl" sz="2800" dirty="0" err="1" smtClean="0">
                <a:ea typeface="ヒラギノ角ゴ Pro W3" pitchFamily="-60" charset="-128"/>
              </a:rPr>
              <a:t>ServiceDesk</a:t>
            </a:r>
            <a:r>
              <a:rPr lang="es-ES_tradnl" sz="2800" dirty="0" smtClean="0">
                <a:ea typeface="ヒラギノ角ゴ Pro W3" pitchFamily="-60" charset="-128"/>
              </a:rPr>
              <a:t>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6149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026EC633-5E1E-44AE-9710-3D2F5AB53EDA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13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719138" y="2852738"/>
          <a:ext cx="7597775" cy="1143000"/>
        </p:xfrm>
        <a:graphic>
          <a:graphicData uri="http://schemas.openxmlformats.org/presentationml/2006/ole">
            <p:oleObj spid="_x0000_s6146" name="Hoja de cálculo" r:id="rId3" imgW="7867650" imgH="11430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179388" y="1449388"/>
            <a:ext cx="8507412" cy="104298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000" dirty="0" smtClean="0">
                <a:ea typeface="ヒラギノ角ゴ Pro W3" pitchFamily="-60" charset="-128"/>
              </a:rPr>
              <a:t>ANS 01: Soporte a la explotación del Sistema  (Criticidad Alta)</a:t>
            </a:r>
          </a:p>
          <a:p>
            <a:pPr lvl="1">
              <a:defRPr/>
            </a:pPr>
            <a:r>
              <a:rPr lang="es-ES_tradnl" sz="1800" dirty="0" smtClean="0">
                <a:ea typeface="ヒラギノ角ゴ Pro W3" pitchFamily="-60" charset="-128"/>
              </a:rPr>
              <a:t>Indicador  Disponibilidad = Promedio ( Disponibilidad Servidor y BD +                                                      					    Disponibilidad de la Aplicación)  &gt;= 95% por SS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7173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9782CCE1-70E8-484F-BB92-2F06512AF84D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14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179388" y="2492375"/>
          <a:ext cx="8785225" cy="4229100"/>
        </p:xfrm>
        <a:graphic>
          <a:graphicData uri="http://schemas.openxmlformats.org/presentationml/2006/ole">
            <p:oleObj spid="_x0000_s7170" name="Documento" r:id="rId3" imgW="5763400" imgH="44153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179388" y="1449388"/>
            <a:ext cx="8713787" cy="48593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sz="2000" dirty="0" smtClean="0">
                <a:ea typeface="ヒラギノ角ゴ Pro W3" pitchFamily="-60" charset="-128"/>
              </a:rPr>
              <a:t>ANS 01: Soporte a la explotación del Sistema  (Criticidad Alta)</a:t>
            </a:r>
          </a:p>
          <a:p>
            <a:pPr>
              <a:buFont typeface="Arial" charset="0"/>
              <a:buNone/>
              <a:defRPr/>
            </a:pPr>
            <a:endParaRPr lang="es-ES_tradnl" sz="2000" dirty="0" smtClean="0">
              <a:ea typeface="ヒラギノ角ゴ Pro W3" pitchFamily="-60" charset="-128"/>
            </a:endParaRP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Indicador  Indisponibilidad = (1 – Indicador Disponibilidad) &lt;= 5% por SS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% Indisponibilidad  =  100 - % Disponibilidad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Total Horas Incumplimiento =  N° Horas hábiles disponibles del mes * % indisponibilidad Excedida </a:t>
            </a:r>
          </a:p>
          <a:p>
            <a:pPr lvl="2">
              <a:defRPr/>
            </a:pPr>
            <a:endParaRPr lang="es-ES_tradnl" sz="1400" dirty="0" smtClean="0">
              <a:ea typeface="ヒラギノ角ゴ Pro W3" pitchFamily="-60" charset="-128"/>
            </a:endParaRP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Ejemplo: Si para un Organismo x se tiene la siguiente disponibilidad.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% Disponibilidad = 93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% Indisponibilidad = 7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% Indisponibilidad Excedida =  2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N° horas hábiles disponibles mes = 192</a:t>
            </a: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Total Horas Incumplimiento = 192 * 2% = 3.84 hrs.</a:t>
            </a:r>
          </a:p>
          <a:p>
            <a:pPr lvl="2">
              <a:defRPr/>
            </a:pPr>
            <a:endParaRPr lang="es-ES_tradnl" sz="1400" dirty="0" smtClean="0">
              <a:ea typeface="ヒラギノ角ゴ Pro W3" pitchFamily="-60" charset="-128"/>
            </a:endParaRPr>
          </a:p>
          <a:p>
            <a:pPr lvl="2">
              <a:defRPr/>
            </a:pPr>
            <a:r>
              <a:rPr lang="es-ES_tradnl" sz="1400" dirty="0" smtClean="0">
                <a:ea typeface="ヒラギノ角ゴ Pro W3" pitchFamily="-60" charset="-128"/>
              </a:rPr>
              <a:t>Valor Multa = 1.5 UF/hrs * 3.84  hrs = UF 5.76 </a:t>
            </a:r>
          </a:p>
          <a:p>
            <a:pPr lvl="2">
              <a:defRPr/>
            </a:pPr>
            <a:endParaRPr lang="es-ES_tradnl" sz="1400" dirty="0" smtClean="0">
              <a:ea typeface="ヒラギノ角ゴ Pro W3" pitchFamily="-60" charset="-128"/>
            </a:endParaRPr>
          </a:p>
          <a:p>
            <a:pPr>
              <a:defRPr/>
            </a:pPr>
            <a:r>
              <a:rPr lang="es-ES_tradnl" sz="2000" dirty="0" smtClean="0">
                <a:ea typeface="ヒラギノ角ゴ Pro W3" pitchFamily="-60" charset="-128"/>
              </a:rPr>
              <a:t>Multa se incluye en factura del organismo afectado en el periodo siguiente de la certificación de los incumplimientos.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31748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4FE3D262-EEFC-4234-B300-037C33B27B68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15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3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6019800" cy="1470025"/>
          </a:xfrm>
        </p:spPr>
        <p:txBody>
          <a:bodyPr/>
          <a:lstStyle/>
          <a:p>
            <a:pPr eaLnBrk="1" hangingPunct="1"/>
            <a:r>
              <a:rPr lang="en-US" sz="9200" smtClean="0">
                <a:solidFill>
                  <a:schemeClr val="bg1"/>
                </a:solidFill>
                <a:latin typeface="Verdana" pitchFamily="34" charset="0"/>
                <a:ea typeface="ヒラギノ角ゴ Pro W3" pitchFamily="-60" charset="-128"/>
                <a:cs typeface="Verdana" pitchFamily="34" charset="0"/>
              </a:rPr>
              <a:t>Gracias.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7938"/>
            <a:ext cx="8229600" cy="12969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RESOLUCION AFECTA N° 142, </a:t>
            </a:r>
            <a:br>
              <a:rPr lang="es-ES_tradnl" smtClean="0">
                <a:ea typeface="ヒラギノ角ゴ Pro W3" pitchFamily="-60" charset="-128"/>
              </a:rPr>
            </a:br>
            <a:r>
              <a:rPr lang="es-ES_tradnl" smtClean="0">
                <a:ea typeface="ヒラギノ角ゴ Pro W3" pitchFamily="-60" charset="-128"/>
              </a:rPr>
              <a:t>TR 28-12-201O</a:t>
            </a:r>
          </a:p>
        </p:txBody>
      </p:sp>
      <p:sp>
        <p:nvSpPr>
          <p:cNvPr id="35843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520825"/>
            <a:ext cx="8229600" cy="47323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Materia:</a:t>
            </a:r>
          </a:p>
          <a:p>
            <a:pPr lvl="1">
              <a:defRPr/>
            </a:pPr>
            <a:r>
              <a:rPr lang="es-ES" sz="2400" dirty="0" smtClean="0"/>
              <a:t>Aprueba Trato Directo y Contrato de Servicios de “Soporte, Mantención y Funcionamiento del Sistema de Información de Recursos Humanos (SIRH) e Implementación de Mejoras para el Ministerio de Salud, Servicios de Salud Fondo Nacional de Salud y Centro de Referencia de Salud Peñalolén Cordillera Oriente” entre el Ministerio de Salud e Indra Sistemas Chile S. A.</a:t>
            </a:r>
          </a:p>
          <a:p>
            <a:pPr>
              <a:defRPr/>
            </a:pPr>
            <a:r>
              <a:rPr lang="es-ES" dirty="0" smtClean="0"/>
              <a:t>Duración Contrato:</a:t>
            </a:r>
          </a:p>
          <a:p>
            <a:pPr lvl="1">
              <a:defRPr/>
            </a:pPr>
            <a:r>
              <a:rPr lang="es-ES" sz="2400" dirty="0" smtClean="0"/>
              <a:t>18 meses; agosto 2010 a enero 2012.</a:t>
            </a:r>
          </a:p>
          <a:p>
            <a:pPr lvl="1">
              <a:defRPr/>
            </a:pPr>
            <a:endParaRPr lang="es-ES" dirty="0" smtClean="0"/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25604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E347A73C-BF22-49A0-9E7F-C07C4F381D56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2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457200" y="296863"/>
            <a:ext cx="8229600" cy="1120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SERVICIOS CONTRATADOS</a:t>
            </a:r>
          </a:p>
        </p:txBody>
      </p:sp>
      <p:sp>
        <p:nvSpPr>
          <p:cNvPr id="34819" name="Marcador de contenido 4"/>
          <p:cNvSpPr>
            <a:spLocks noGrp="1"/>
          </p:cNvSpPr>
          <p:nvPr>
            <p:ph idx="4294967295"/>
          </p:nvPr>
        </p:nvSpPr>
        <p:spPr bwMode="auto">
          <a:xfrm>
            <a:off x="457200" y="1417638"/>
            <a:ext cx="8229600" cy="4927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1029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4FD277A7-28CF-4E79-A84B-DE8074294728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3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863600" y="1808163"/>
          <a:ext cx="7272338" cy="4249737"/>
        </p:xfrm>
        <a:graphic>
          <a:graphicData uri="http://schemas.openxmlformats.org/presentationml/2006/ole">
            <p:oleObj spid="_x0000_s1026" name="Documento" r:id="rId3" imgW="6709657" imgH="56599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287338" y="296863"/>
            <a:ext cx="8399462" cy="1120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FORMA DE PAGO POR ORGANISMO</a:t>
            </a:r>
          </a:p>
        </p:txBody>
      </p:sp>
      <p:sp>
        <p:nvSpPr>
          <p:cNvPr id="34819" name="Marcador de contenido 4"/>
          <p:cNvSpPr>
            <a:spLocks noGrp="1"/>
          </p:cNvSpPr>
          <p:nvPr>
            <p:ph idx="4294967295"/>
          </p:nvPr>
        </p:nvSpPr>
        <p:spPr bwMode="auto">
          <a:xfrm>
            <a:off x="457200" y="1125538"/>
            <a:ext cx="8229600" cy="5148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  <a:p>
            <a:pPr>
              <a:defRPr/>
            </a:pPr>
            <a:r>
              <a:rPr lang="es-ES" sz="1600" dirty="0" smtClean="0"/>
              <a:t>Para sacar el valor mensual de un Establecimiento deben realizar el prorrateo de acuerdo a los </a:t>
            </a:r>
            <a:r>
              <a:rPr lang="es-ES" sz="1600" dirty="0" err="1" smtClean="0"/>
              <a:t>Ruts</a:t>
            </a:r>
            <a:r>
              <a:rPr lang="es-ES" sz="1600" dirty="0" smtClean="0"/>
              <a:t> procesados de este.</a:t>
            </a:r>
          </a:p>
          <a:p>
            <a:pPr>
              <a:defRPr/>
            </a:pPr>
            <a:r>
              <a:rPr lang="es-ES" sz="1600" dirty="0" smtClean="0"/>
              <a:t>Si funcionario se desempeña en más de 1 establecimiento, se debe cargar al establecimiento en donde tenga un mayor total haber.</a:t>
            </a:r>
          </a:p>
          <a:p>
            <a:pPr>
              <a:defRPr/>
            </a:pPr>
            <a:endParaRPr lang="es-ES_tradnl" sz="1800" dirty="0" smtClean="0">
              <a:ea typeface="ヒラギノ角ゴ Pro W3" pitchFamily="-60" charset="-128"/>
            </a:endParaRPr>
          </a:p>
        </p:txBody>
      </p:sp>
      <p:sp>
        <p:nvSpPr>
          <p:cNvPr id="2053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8477A80C-A6DA-43DB-B4C5-FC288FC85BE9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4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827088" y="1417638"/>
          <a:ext cx="7489825" cy="3995737"/>
        </p:xfrm>
        <a:graphic>
          <a:graphicData uri="http://schemas.openxmlformats.org/presentationml/2006/ole">
            <p:oleObj spid="_x0000_s2050" name="Documento" r:id="rId3" imgW="6709657" imgH="336517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ESTADO FACTURACION</a:t>
            </a:r>
          </a:p>
        </p:txBody>
      </p:sp>
      <p:sp>
        <p:nvSpPr>
          <p:cNvPr id="2662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 la fecha:</a:t>
            </a:r>
          </a:p>
          <a:p>
            <a:pPr lvl="1"/>
            <a:r>
              <a:rPr lang="es-ES" sz="2400" smtClean="0">
                <a:ea typeface="ヒラギノ角ゴ Pro W3" pitchFamily="-60" charset="-128"/>
              </a:rPr>
              <a:t>Proceso de pago de facturas de enero a marzo 2011.</a:t>
            </a:r>
          </a:p>
          <a:p>
            <a:pPr lvl="1"/>
            <a:r>
              <a:rPr lang="es-ES_tradnl" sz="2400" smtClean="0">
                <a:ea typeface="ヒラギノ角ゴ Pro W3" pitchFamily="-60" charset="-128"/>
              </a:rPr>
              <a:t>Inicio de proceso mes de abril.</a:t>
            </a:r>
          </a:p>
        </p:txBody>
      </p:sp>
      <p:sp>
        <p:nvSpPr>
          <p:cNvPr id="26628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39B0DC36-A40B-4D58-B4A0-FE0AC210560C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5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Pueden ser aplicadas durante todo el periodo del contrato.</a:t>
            </a:r>
          </a:p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Se evalúan mensualmente los Acuerdos Niveles de Servicios (ANS) establecidos por contrato. </a:t>
            </a:r>
          </a:p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Los ANS se agrupan en 3 categorías según criticidad/impacto: alta, media, baja</a:t>
            </a:r>
          </a:p>
        </p:txBody>
      </p:sp>
      <p:sp>
        <p:nvSpPr>
          <p:cNvPr id="27652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4B8410AC-D7E4-4FD7-98BC-AF52CB9082CB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6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Matriz de criticidad e impacto expresada en horas hábiles: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28676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A277309B-6FED-449B-A87B-3A27F9A7FA18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7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pic>
        <p:nvPicPr>
          <p:cNvPr id="28677" name="Picture 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924175"/>
            <a:ext cx="680402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Si hay incumplimientos estos pueden originar multas.</a:t>
            </a:r>
          </a:p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Se entenderá por incumplimiento como el no cumplimiento en la entrega de una solución al problema en los plazos fijados.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29700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F094EB5B-4099-4E5D-833F-E41008A9C7E5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8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APLICACIÓN DE MULTAS</a:t>
            </a:r>
          </a:p>
        </p:txBody>
      </p:sp>
      <p:sp>
        <p:nvSpPr>
          <p:cNvPr id="36867" name="Marcador de contenido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 smtClean="0">
                <a:ea typeface="ヒラギノ角ゴ Pro W3" pitchFamily="-60" charset="-128"/>
              </a:rPr>
              <a:t>Tabla: Valor de la multa de acuerdo a los niveles de criticidad e impacto:</a:t>
            </a:r>
          </a:p>
          <a:p>
            <a:pPr>
              <a:defRPr/>
            </a:pPr>
            <a:endParaRPr lang="es-ES_tradnl" dirty="0" smtClean="0">
              <a:ea typeface="ヒラギノ角ゴ Pro W3" pitchFamily="-60" charset="-128"/>
            </a:endParaRPr>
          </a:p>
        </p:txBody>
      </p:sp>
      <p:sp>
        <p:nvSpPr>
          <p:cNvPr id="30724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24A016FC-F18A-44A1-B71E-F45182315F9C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9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pic>
        <p:nvPicPr>
          <p:cNvPr id="30725" name="Picture 1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92488"/>
            <a:ext cx="70580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4419</TotalTime>
  <Words>459</Words>
  <Application>Microsoft Office PowerPoint</Application>
  <PresentationFormat>Presentación en pantalla (4:3)</PresentationFormat>
  <Paragraphs>76</Paragraphs>
  <Slides>16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Arial</vt:lpstr>
      <vt:lpstr>ヒラギノ角ゴ Pro W3</vt:lpstr>
      <vt:lpstr>Calibri</vt:lpstr>
      <vt:lpstr>Verdana</vt:lpstr>
      <vt:lpstr>Verdana Bold</vt:lpstr>
      <vt:lpstr>Office Theme</vt:lpstr>
      <vt:lpstr>1_Office Theme</vt:lpstr>
      <vt:lpstr>2_Office Theme</vt:lpstr>
      <vt:lpstr>Documento de Microsoft Word</vt:lpstr>
      <vt:lpstr>Hoja de cálculo de Microsoft Office Excel</vt:lpstr>
      <vt:lpstr>Hoja de cálculo de Microsoft Office Excel 97-2003</vt:lpstr>
      <vt:lpstr>Diapositiva 1</vt:lpstr>
      <vt:lpstr>RESOLUCION AFECTA N° 142,  TR 28-12-201O</vt:lpstr>
      <vt:lpstr>SERVICIOS CONTRATADOS</vt:lpstr>
      <vt:lpstr>FORMA DE PAGO POR ORGANISMO</vt:lpstr>
      <vt:lpstr>ESTADO FACTURACION</vt:lpstr>
      <vt:lpstr>APLICACIÓN DE MULTAS</vt:lpstr>
      <vt:lpstr>APLICACIÓN DE MULTAS</vt:lpstr>
      <vt:lpstr>APLICACIÓN DE MULTAS</vt:lpstr>
      <vt:lpstr>APLICACIÓN DE MULTAS</vt:lpstr>
      <vt:lpstr>APLICACIÓN DE MULTAS</vt:lpstr>
      <vt:lpstr>APLICACIÓN DE MULTAS</vt:lpstr>
      <vt:lpstr>APLICACIÓN DE MULTAS</vt:lpstr>
      <vt:lpstr>APLICACIÓN DE MULTAS</vt:lpstr>
      <vt:lpstr>APLICACIÓN DE MULTAS</vt:lpstr>
      <vt:lpstr>APLICACIÓN DE MULTAS</vt:lpstr>
      <vt:lpstr>Gracias.</vt:lpstr>
    </vt:vector>
  </TitlesOfParts>
  <Manager/>
  <Company>Gabriel Badagnani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Executive Director</dc:creator>
  <cp:keywords/>
  <dc:description/>
  <cp:lastModifiedBy>ECB</cp:lastModifiedBy>
  <cp:revision>70</cp:revision>
  <dcterms:created xsi:type="dcterms:W3CDTF">2010-12-28T17:53:50Z</dcterms:created>
  <dcterms:modified xsi:type="dcterms:W3CDTF">2011-05-19T01:32:40Z</dcterms:modified>
  <cp:category/>
</cp:coreProperties>
</file>